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49"/>
  </p:notesMasterIdLst>
  <p:handoutMasterIdLst>
    <p:handoutMasterId r:id="rId50"/>
  </p:handoutMasterIdLst>
  <p:sldIdLst>
    <p:sldId id="405" r:id="rId2"/>
    <p:sldId id="795" r:id="rId3"/>
    <p:sldId id="796" r:id="rId4"/>
    <p:sldId id="758" r:id="rId5"/>
    <p:sldId id="718" r:id="rId6"/>
    <p:sldId id="719" r:id="rId7"/>
    <p:sldId id="780" r:id="rId8"/>
    <p:sldId id="781" r:id="rId9"/>
    <p:sldId id="791" r:id="rId10"/>
    <p:sldId id="759" r:id="rId11"/>
    <p:sldId id="783" r:id="rId12"/>
    <p:sldId id="784" r:id="rId13"/>
    <p:sldId id="777" r:id="rId14"/>
    <p:sldId id="724" r:id="rId15"/>
    <p:sldId id="782" r:id="rId16"/>
    <p:sldId id="792" r:id="rId17"/>
    <p:sldId id="760" r:id="rId18"/>
    <p:sldId id="761" r:id="rId19"/>
    <p:sldId id="773" r:id="rId20"/>
    <p:sldId id="766" r:id="rId21"/>
    <p:sldId id="767" r:id="rId22"/>
    <p:sldId id="768" r:id="rId23"/>
    <p:sldId id="769" r:id="rId24"/>
    <p:sldId id="770" r:id="rId25"/>
    <p:sldId id="771" r:id="rId26"/>
    <p:sldId id="778" r:id="rId27"/>
    <p:sldId id="779" r:id="rId28"/>
    <p:sldId id="732" r:id="rId29"/>
    <p:sldId id="774" r:id="rId30"/>
    <p:sldId id="793" r:id="rId31"/>
    <p:sldId id="762" r:id="rId32"/>
    <p:sldId id="763" r:id="rId33"/>
    <p:sldId id="735" r:id="rId34"/>
    <p:sldId id="775" r:id="rId35"/>
    <p:sldId id="794" r:id="rId36"/>
    <p:sldId id="764" r:id="rId37"/>
    <p:sldId id="765" r:id="rId38"/>
    <p:sldId id="744" r:id="rId39"/>
    <p:sldId id="747" r:id="rId40"/>
    <p:sldId id="788" r:id="rId41"/>
    <p:sldId id="748" r:id="rId42"/>
    <p:sldId id="750" r:id="rId43"/>
    <p:sldId id="786" r:id="rId44"/>
    <p:sldId id="756" r:id="rId45"/>
    <p:sldId id="757" r:id="rId46"/>
    <p:sldId id="785" r:id="rId47"/>
    <p:sldId id="698" r:id="rId48"/>
  </p:sldIdLst>
  <p:sldSz cx="24384000" cy="13716000"/>
  <p:notesSz cx="9144000" cy="6858000"/>
  <p:defaultTextStyle>
    <a:defPPr>
      <a:defRPr lang="ru-RU"/>
    </a:defPPr>
    <a:lvl1pPr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912813" indent="-4556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827213" indent="-9128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741613" indent="-13700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3656013" indent="-18272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2">
          <p15:clr>
            <a:srgbClr val="A4A3A4"/>
          </p15:clr>
        </p15:guide>
        <p15:guide id="2" pos="96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тутков Дмитрий Валерьевич" initials="ПДВ" lastIdx="0" clrIdx="0">
    <p:extLst>
      <p:ext uri="{19B8F6BF-5375-455C-9EA6-DF929625EA0E}">
        <p15:presenceInfo xmlns:p15="http://schemas.microsoft.com/office/powerpoint/2012/main" userId="S-1-5-21-1880274432-2666404260-1303620870-863881" providerId="AD"/>
      </p:ext>
    </p:extLst>
  </p:cmAuthor>
  <p:cmAuthor id="2" name="Safiullin, Rustam" initials="SR" lastIdx="10" clrIdx="1">
    <p:extLst>
      <p:ext uri="{19B8F6BF-5375-455C-9EA6-DF929625EA0E}">
        <p15:presenceInfo xmlns:p15="http://schemas.microsoft.com/office/powerpoint/2012/main" userId="S-1-5-21-2080668339-1529229370-1757479407-45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CF50"/>
    <a:srgbClr val="E6DB9B"/>
    <a:srgbClr val="E6DB9A"/>
    <a:srgbClr val="EF643D"/>
    <a:srgbClr val="F7F3DE"/>
    <a:srgbClr val="F0643E"/>
    <a:srgbClr val="FE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64" autoAdjust="0"/>
    <p:restoredTop sz="96683" autoAdjust="0"/>
  </p:normalViewPr>
  <p:slideViewPr>
    <p:cSldViewPr>
      <p:cViewPr varScale="1">
        <p:scale>
          <a:sx n="55" d="100"/>
          <a:sy n="55" d="100"/>
        </p:scale>
        <p:origin x="174" y="138"/>
      </p:cViewPr>
      <p:guideLst>
        <p:guide orient="horz" pos="5282"/>
        <p:guide pos="9603"/>
      </p:guideLst>
    </p:cSldViewPr>
  </p:slideViewPr>
  <p:outlineViewPr>
    <p:cViewPr>
      <p:scale>
        <a:sx n="33" d="100"/>
        <a:sy n="33" d="100"/>
      </p:scale>
      <p:origin x="0" y="-10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1136" y="64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9:09.942" idx="10">
    <p:pos x="10" y="10"/>
    <p:text>работы/дисциплины-загрузка, остальные поля - форма ввода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3:34.831" idx="1">
    <p:pos x="10" y="10"/>
    <p:text>форма ввода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8:50.661" idx="9">
    <p:pos x="10" y="10"/>
    <p:text>загрузка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8:22.092" idx="8">
    <p:pos x="10" y="10"/>
    <p:text>форма ввода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5:15.406" idx="7">
    <p:pos x="10" y="10"/>
    <p:text>загрузка+форма ввода для комментариев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5:01.565" idx="6">
    <p:pos x="10" y="10"/>
    <p:text>загрузка +форма ввода для комментариев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4:39.469" idx="5">
    <p:pos x="10" y="10"/>
    <p:text>загрузка+форма ввода для комментариев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4:12.805" idx="4">
    <p:pos x="10" y="10"/>
    <p:text>загрузка + форма ввода для комментариев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4:02.995" idx="3">
    <p:pos x="10" y="10"/>
    <p:text>загрузка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7T14:13:52.278" idx="2">
    <p:pos x="10" y="10"/>
    <p:text>загрузка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18C197D-EAB2-40D0-8338-A88549E667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68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2E2672-5B16-43E2-870F-A84CC9F7E5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68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818A87B-DA67-4465-BE7B-51A51E8831CC}" type="datetimeFigureOut">
              <a:rPr lang="ru-RU"/>
              <a:pPr>
                <a:defRPr/>
              </a:pPr>
              <a:t>07.05.2021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79EAF9B-1B91-4E15-A07C-B8639FCC8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82868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557B7BE-CA25-4047-9317-D7D381DD5C7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2847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A10EC98-E834-4281-B8B8-B7E6925CE7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68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4FA8E8-D6A1-4CD3-8F5A-E9714F6696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68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CD2EC9B-F147-4E43-892B-BE88788BCEE4}" type="datetimeFigureOut">
              <a:rPr lang="ru-RU"/>
              <a:pPr>
                <a:defRPr/>
              </a:pPr>
              <a:t>07.05.2021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9FD545E9-C106-4354-A5A9-A75EDD83CC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EBDDA8AD-3948-40DD-8804-5709BF876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7DF878-B16B-4FAD-8CAE-AB7AB7C41E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68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54B926-4920-4676-A57E-4DC4EA636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82868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0BD03DE-8C87-43E3-823A-FCE9FC72286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2861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698625"/>
            <a:ext cx="2373313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4A32FAB7-15F8-4AF0-A6C2-86681A4621DC}"/>
              </a:ext>
            </a:extLst>
          </p:cNvPr>
          <p:cNvSpPr/>
          <p:nvPr userDrawn="1"/>
        </p:nvSpPr>
        <p:spPr>
          <a:xfrm>
            <a:off x="744538" y="12269788"/>
            <a:ext cx="22894925" cy="114458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863" y="10282238"/>
            <a:ext cx="37846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6488" y="3805239"/>
            <a:ext cx="20609975" cy="4197561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ct val="100000"/>
              </a:lnSpc>
              <a:defRPr sz="8800" b="1" i="0" baseline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6289" y="11055601"/>
            <a:ext cx="16400152" cy="7635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Объект 10"/>
          <p:cNvSpPr>
            <a:spLocks noGrp="1"/>
          </p:cNvSpPr>
          <p:nvPr>
            <p:ph sz="quarter" idx="10"/>
          </p:nvPr>
        </p:nvSpPr>
        <p:spPr>
          <a:xfrm>
            <a:off x="18283238" y="1504587"/>
            <a:ext cx="4214405" cy="1908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1870611" y="10291764"/>
            <a:ext cx="16412627" cy="763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17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752475"/>
            <a:ext cx="1998662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1259800" y="10410825"/>
            <a:ext cx="1998663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143075" y="3042000"/>
            <a:ext cx="22115388" cy="5724175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ct val="100000"/>
              </a:lnSpc>
              <a:defRPr sz="9600" b="1" i="0" baseline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43075" y="9147601"/>
            <a:ext cx="22115388" cy="74981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752475"/>
            <a:ext cx="1998662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812338" y="10410825"/>
            <a:ext cx="1997075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143074" y="3037237"/>
            <a:ext cx="10667107" cy="5728938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ct val="100000"/>
              </a:lnSpc>
              <a:defRPr sz="9600" b="1" i="0" baseline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43075" y="9147176"/>
            <a:ext cx="10667107" cy="76358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6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Рисунок 5"/>
          <p:cNvSpPr>
            <a:spLocks noGrp="1"/>
          </p:cNvSpPr>
          <p:nvPr>
            <p:ph type="pic" sz="quarter" idx="11"/>
          </p:nvPr>
        </p:nvSpPr>
        <p:spPr>
          <a:xfrm>
            <a:off x="12573819" y="1133476"/>
            <a:ext cx="10684570" cy="10685463"/>
          </a:xfrm>
        </p:spPr>
        <p:txBody>
          <a:bodyPr rtlCol="0">
            <a:noAutofit/>
          </a:bodyPr>
          <a:lstStyle/>
          <a:p>
            <a:pPr lvl="0"/>
            <a:r>
              <a:rPr lang="ru-RU" noProof="0" dirty="0"/>
              <a:t>Чтобы добавить рисунок, перетащите его в заполнитель или щелкните значок</a:t>
            </a:r>
          </a:p>
        </p:txBody>
      </p:sp>
    </p:spTree>
    <p:extLst>
      <p:ext uri="{BB962C8B-B14F-4D97-AF65-F5344CB8AC3E}">
        <p14:creationId xmlns:p14="http://schemas.microsoft.com/office/powerpoint/2010/main" val="3492012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оготи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0"/>
          </p:nvPr>
        </p:nvSpPr>
        <p:spPr>
          <a:xfrm>
            <a:off x="1143074" y="304165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Объект 3"/>
          <p:cNvSpPr>
            <a:spLocks noGrp="1"/>
          </p:cNvSpPr>
          <p:nvPr>
            <p:ph sz="quarter" idx="34"/>
          </p:nvPr>
        </p:nvSpPr>
        <p:spPr>
          <a:xfrm>
            <a:off x="5723311" y="303847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Объект 3"/>
          <p:cNvSpPr>
            <a:spLocks noGrp="1"/>
          </p:cNvSpPr>
          <p:nvPr>
            <p:ph sz="quarter" idx="35"/>
          </p:nvPr>
        </p:nvSpPr>
        <p:spPr>
          <a:xfrm>
            <a:off x="10303547" y="3035300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Объект 3"/>
          <p:cNvSpPr>
            <a:spLocks noGrp="1"/>
          </p:cNvSpPr>
          <p:nvPr>
            <p:ph sz="quarter" idx="36"/>
          </p:nvPr>
        </p:nvSpPr>
        <p:spPr>
          <a:xfrm>
            <a:off x="14883783" y="303212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Объект 3"/>
          <p:cNvSpPr>
            <a:spLocks noGrp="1"/>
          </p:cNvSpPr>
          <p:nvPr>
            <p:ph sz="quarter" idx="37"/>
          </p:nvPr>
        </p:nvSpPr>
        <p:spPr>
          <a:xfrm>
            <a:off x="19461573" y="302895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Объект 3"/>
          <p:cNvSpPr>
            <a:spLocks noGrp="1"/>
          </p:cNvSpPr>
          <p:nvPr>
            <p:ph sz="quarter" idx="38"/>
          </p:nvPr>
        </p:nvSpPr>
        <p:spPr>
          <a:xfrm>
            <a:off x="1143074" y="494922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Объект 3"/>
          <p:cNvSpPr>
            <a:spLocks noGrp="1"/>
          </p:cNvSpPr>
          <p:nvPr>
            <p:ph sz="quarter" idx="39"/>
          </p:nvPr>
        </p:nvSpPr>
        <p:spPr>
          <a:xfrm>
            <a:off x="5723311" y="494605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Объект 3"/>
          <p:cNvSpPr>
            <a:spLocks noGrp="1"/>
          </p:cNvSpPr>
          <p:nvPr>
            <p:ph sz="quarter" idx="40"/>
          </p:nvPr>
        </p:nvSpPr>
        <p:spPr>
          <a:xfrm>
            <a:off x="10303547" y="494287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Объект 3"/>
          <p:cNvSpPr>
            <a:spLocks noGrp="1"/>
          </p:cNvSpPr>
          <p:nvPr>
            <p:ph sz="quarter" idx="41"/>
          </p:nvPr>
        </p:nvSpPr>
        <p:spPr>
          <a:xfrm>
            <a:off x="14883783" y="493970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Объект 3"/>
          <p:cNvSpPr>
            <a:spLocks noGrp="1"/>
          </p:cNvSpPr>
          <p:nvPr>
            <p:ph sz="quarter" idx="42"/>
          </p:nvPr>
        </p:nvSpPr>
        <p:spPr>
          <a:xfrm>
            <a:off x="19461573" y="493652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Объект 3"/>
          <p:cNvSpPr>
            <a:spLocks noGrp="1"/>
          </p:cNvSpPr>
          <p:nvPr>
            <p:ph sz="quarter" idx="43"/>
          </p:nvPr>
        </p:nvSpPr>
        <p:spPr>
          <a:xfrm>
            <a:off x="1143074" y="687070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Объект 3"/>
          <p:cNvSpPr>
            <a:spLocks noGrp="1"/>
          </p:cNvSpPr>
          <p:nvPr>
            <p:ph sz="quarter" idx="44"/>
          </p:nvPr>
        </p:nvSpPr>
        <p:spPr>
          <a:xfrm>
            <a:off x="5723311" y="6867525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Объект 3"/>
          <p:cNvSpPr>
            <a:spLocks noGrp="1"/>
          </p:cNvSpPr>
          <p:nvPr>
            <p:ph sz="quarter" idx="45"/>
          </p:nvPr>
        </p:nvSpPr>
        <p:spPr>
          <a:xfrm>
            <a:off x="10303547" y="686435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Объект 3"/>
          <p:cNvSpPr>
            <a:spLocks noGrp="1"/>
          </p:cNvSpPr>
          <p:nvPr>
            <p:ph sz="quarter" idx="46"/>
          </p:nvPr>
        </p:nvSpPr>
        <p:spPr>
          <a:xfrm>
            <a:off x="14883783" y="686117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Объект 3"/>
          <p:cNvSpPr>
            <a:spLocks noGrp="1"/>
          </p:cNvSpPr>
          <p:nvPr>
            <p:ph sz="quarter" idx="47"/>
          </p:nvPr>
        </p:nvSpPr>
        <p:spPr>
          <a:xfrm>
            <a:off x="19461573" y="6858000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Объект 3"/>
          <p:cNvSpPr>
            <a:spLocks noGrp="1"/>
          </p:cNvSpPr>
          <p:nvPr>
            <p:ph sz="quarter" idx="48"/>
          </p:nvPr>
        </p:nvSpPr>
        <p:spPr>
          <a:xfrm>
            <a:off x="1143074" y="877870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Объект 3"/>
          <p:cNvSpPr>
            <a:spLocks noGrp="1"/>
          </p:cNvSpPr>
          <p:nvPr>
            <p:ph sz="quarter" idx="49"/>
          </p:nvPr>
        </p:nvSpPr>
        <p:spPr>
          <a:xfrm>
            <a:off x="5723311" y="877552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Объект 3"/>
          <p:cNvSpPr>
            <a:spLocks noGrp="1"/>
          </p:cNvSpPr>
          <p:nvPr>
            <p:ph sz="quarter" idx="50"/>
          </p:nvPr>
        </p:nvSpPr>
        <p:spPr>
          <a:xfrm>
            <a:off x="10303547" y="877235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Объект 3"/>
          <p:cNvSpPr>
            <a:spLocks noGrp="1"/>
          </p:cNvSpPr>
          <p:nvPr>
            <p:ph sz="quarter" idx="51"/>
          </p:nvPr>
        </p:nvSpPr>
        <p:spPr>
          <a:xfrm>
            <a:off x="14883783" y="876917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Объект 3"/>
          <p:cNvSpPr>
            <a:spLocks noGrp="1"/>
          </p:cNvSpPr>
          <p:nvPr>
            <p:ph sz="quarter" idx="52"/>
          </p:nvPr>
        </p:nvSpPr>
        <p:spPr>
          <a:xfrm>
            <a:off x="19461573" y="876600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Объект 3"/>
          <p:cNvSpPr>
            <a:spLocks noGrp="1"/>
          </p:cNvSpPr>
          <p:nvPr>
            <p:ph sz="quarter" idx="53"/>
          </p:nvPr>
        </p:nvSpPr>
        <p:spPr>
          <a:xfrm>
            <a:off x="1143074" y="1068670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Объект 3"/>
          <p:cNvSpPr>
            <a:spLocks noGrp="1"/>
          </p:cNvSpPr>
          <p:nvPr>
            <p:ph sz="quarter" idx="54"/>
          </p:nvPr>
        </p:nvSpPr>
        <p:spPr>
          <a:xfrm>
            <a:off x="5723311" y="1068352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Объект 3"/>
          <p:cNvSpPr>
            <a:spLocks noGrp="1"/>
          </p:cNvSpPr>
          <p:nvPr>
            <p:ph sz="quarter" idx="55"/>
          </p:nvPr>
        </p:nvSpPr>
        <p:spPr>
          <a:xfrm>
            <a:off x="10303547" y="1068035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Объект 3"/>
          <p:cNvSpPr>
            <a:spLocks noGrp="1"/>
          </p:cNvSpPr>
          <p:nvPr>
            <p:ph sz="quarter" idx="56"/>
          </p:nvPr>
        </p:nvSpPr>
        <p:spPr>
          <a:xfrm>
            <a:off x="14883783" y="10677176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0" name="Объект 3"/>
          <p:cNvSpPr>
            <a:spLocks noGrp="1"/>
          </p:cNvSpPr>
          <p:nvPr>
            <p:ph sz="quarter" idx="57"/>
          </p:nvPr>
        </p:nvSpPr>
        <p:spPr>
          <a:xfrm>
            <a:off x="19461573" y="10674001"/>
            <a:ext cx="3797547" cy="1527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1125612" y="752400"/>
            <a:ext cx="22132851" cy="190825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8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37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ик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3FE0A88F-48C3-4A11-8113-F85AB2FF3B38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 bwMode="auto">
          <a:xfrm>
            <a:off x="21721763" y="817563"/>
            <a:ext cx="15367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68" tIns="91434" rIns="182868" bIns="91434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5F5F5F"/>
              </a:buClr>
              <a:defRPr/>
            </a:pPr>
            <a:fld id="{AF26A7B4-91EA-4FAB-A8A6-0793AEBA8A68}" type="slidenum">
              <a:rPr lang="ru-RU" altLang="ru-RU" smtClean="0">
                <a:latin typeface="Arial Обычный"/>
                <a:ea typeface="Arial Обычный"/>
                <a:cs typeface="Arial Обычный"/>
              </a:rPr>
              <a:pPr algn="r" eaLnBrk="1" hangingPunct="1">
                <a:buClr>
                  <a:srgbClr val="5F5F5F"/>
                </a:buClr>
                <a:defRPr/>
              </a:pPr>
              <a:t>‹#›</a:t>
            </a:fld>
            <a:endParaRPr lang="ru-RU" altLang="ru-RU">
              <a:latin typeface="Arial Обычный"/>
              <a:ea typeface="Arial Обычный"/>
              <a:cs typeface="Arial Обычный"/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124880" y="7236619"/>
            <a:ext cx="3818111" cy="420058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3"/>
          </p:nvPr>
        </p:nvSpPr>
        <p:spPr>
          <a:xfrm>
            <a:off x="5707079" y="7236619"/>
            <a:ext cx="3797097" cy="420058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24"/>
          </p:nvPr>
        </p:nvSpPr>
        <p:spPr>
          <a:xfrm>
            <a:off x="10288903" y="7236619"/>
            <a:ext cx="3815010" cy="420058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5"/>
          </p:nvPr>
        </p:nvSpPr>
        <p:spPr>
          <a:xfrm>
            <a:off x="14869139" y="7236619"/>
            <a:ext cx="3815010" cy="420058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26"/>
          </p:nvPr>
        </p:nvSpPr>
        <p:spPr>
          <a:xfrm>
            <a:off x="1128431" y="3424238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Объект 2"/>
          <p:cNvSpPr>
            <a:spLocks noGrp="1"/>
          </p:cNvSpPr>
          <p:nvPr>
            <p:ph sz="quarter" idx="27"/>
          </p:nvPr>
        </p:nvSpPr>
        <p:spPr>
          <a:xfrm>
            <a:off x="5708667" y="3423444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Объект 2"/>
          <p:cNvSpPr>
            <a:spLocks noGrp="1"/>
          </p:cNvSpPr>
          <p:nvPr>
            <p:ph sz="quarter" idx="28"/>
          </p:nvPr>
        </p:nvSpPr>
        <p:spPr>
          <a:xfrm>
            <a:off x="10288903" y="3422650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Объект 2"/>
          <p:cNvSpPr>
            <a:spLocks noGrp="1"/>
          </p:cNvSpPr>
          <p:nvPr>
            <p:ph sz="quarter" idx="29"/>
          </p:nvPr>
        </p:nvSpPr>
        <p:spPr>
          <a:xfrm>
            <a:off x="14869139" y="3421856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Текст 9"/>
          <p:cNvSpPr>
            <a:spLocks noGrp="1"/>
          </p:cNvSpPr>
          <p:nvPr>
            <p:ph type="body" sz="quarter" idx="30"/>
          </p:nvPr>
        </p:nvSpPr>
        <p:spPr>
          <a:xfrm>
            <a:off x="19442872" y="7236466"/>
            <a:ext cx="3815010" cy="420058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Объект 2"/>
          <p:cNvSpPr>
            <a:spLocks noGrp="1"/>
          </p:cNvSpPr>
          <p:nvPr>
            <p:ph sz="quarter" idx="31"/>
          </p:nvPr>
        </p:nvSpPr>
        <p:spPr>
          <a:xfrm>
            <a:off x="19442872" y="3421703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125612" y="752400"/>
            <a:ext cx="22132851" cy="190825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8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81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119504" y="7236619"/>
            <a:ext cx="3818111" cy="420058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3"/>
          </p:nvPr>
        </p:nvSpPr>
        <p:spPr>
          <a:xfrm>
            <a:off x="5701702" y="7236619"/>
            <a:ext cx="3797097" cy="420058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24"/>
          </p:nvPr>
        </p:nvSpPr>
        <p:spPr>
          <a:xfrm>
            <a:off x="10283527" y="7236619"/>
            <a:ext cx="3815010" cy="420058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5"/>
          </p:nvPr>
        </p:nvSpPr>
        <p:spPr>
          <a:xfrm>
            <a:off x="14803058" y="7236619"/>
            <a:ext cx="3875715" cy="420058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26"/>
          </p:nvPr>
        </p:nvSpPr>
        <p:spPr>
          <a:xfrm>
            <a:off x="1123054" y="3424238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Объект 2"/>
          <p:cNvSpPr>
            <a:spLocks noGrp="1"/>
          </p:cNvSpPr>
          <p:nvPr>
            <p:ph sz="quarter" idx="27"/>
          </p:nvPr>
        </p:nvSpPr>
        <p:spPr>
          <a:xfrm>
            <a:off x="5703291" y="3423444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Объект 2"/>
          <p:cNvSpPr>
            <a:spLocks noGrp="1"/>
          </p:cNvSpPr>
          <p:nvPr>
            <p:ph sz="quarter" idx="28"/>
          </p:nvPr>
        </p:nvSpPr>
        <p:spPr>
          <a:xfrm>
            <a:off x="10283527" y="3422650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Объект 2"/>
          <p:cNvSpPr>
            <a:spLocks noGrp="1"/>
          </p:cNvSpPr>
          <p:nvPr>
            <p:ph sz="quarter" idx="29"/>
          </p:nvPr>
        </p:nvSpPr>
        <p:spPr>
          <a:xfrm>
            <a:off x="14863763" y="3421856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125612" y="752400"/>
            <a:ext cx="22132851" cy="190825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8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32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121142" y="7239001"/>
            <a:ext cx="3818111" cy="41982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3"/>
          </p:nvPr>
        </p:nvSpPr>
        <p:spPr>
          <a:xfrm>
            <a:off x="5703340" y="7239001"/>
            <a:ext cx="3797097" cy="41982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24"/>
          </p:nvPr>
        </p:nvSpPr>
        <p:spPr>
          <a:xfrm>
            <a:off x="10285165" y="7239001"/>
            <a:ext cx="3815010" cy="41982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26"/>
          </p:nvPr>
        </p:nvSpPr>
        <p:spPr>
          <a:xfrm>
            <a:off x="1124692" y="3424238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Объект 2"/>
          <p:cNvSpPr>
            <a:spLocks noGrp="1"/>
          </p:cNvSpPr>
          <p:nvPr>
            <p:ph sz="quarter" idx="27"/>
          </p:nvPr>
        </p:nvSpPr>
        <p:spPr>
          <a:xfrm>
            <a:off x="5704928" y="3423444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Объект 2"/>
          <p:cNvSpPr>
            <a:spLocks noGrp="1"/>
          </p:cNvSpPr>
          <p:nvPr>
            <p:ph sz="quarter" idx="28"/>
          </p:nvPr>
        </p:nvSpPr>
        <p:spPr>
          <a:xfrm>
            <a:off x="10285165" y="3422650"/>
            <a:ext cx="3815010" cy="3814762"/>
          </a:xfrm>
        </p:spPr>
        <p:txBody>
          <a:bodyPr/>
          <a:lstStyle>
            <a:lvl1pPr>
              <a:defRPr sz="44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25612" y="752400"/>
            <a:ext cx="22132851" cy="190825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8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61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и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>
          <a:xfrm>
            <a:off x="1143075" y="3048000"/>
            <a:ext cx="22113727" cy="9158288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25612" y="752400"/>
            <a:ext cx="22132851" cy="190825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8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3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EC101A0-19BC-4BA1-8FB4-FE9F001E0783}"/>
              </a:ext>
            </a:extLst>
          </p:cNvPr>
          <p:cNvSpPr txBox="1">
            <a:spLocks/>
          </p:cNvSpPr>
          <p:nvPr userDrawn="1"/>
        </p:nvSpPr>
        <p:spPr>
          <a:xfrm>
            <a:off x="1125538" y="752475"/>
            <a:ext cx="22132925" cy="1908175"/>
          </a:xfrm>
          <a:prstGeom prst="rect">
            <a:avLst/>
          </a:prstGeom>
        </p:spPr>
        <p:txBody>
          <a:bodyPr lIns="0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ru-RU" altLang="ru-RU" sz="8000" b="1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Заголовок слайда на 1-2 строки</a:t>
            </a: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/>
          </p:nvPr>
        </p:nvSpPr>
        <p:spPr>
          <a:xfrm>
            <a:off x="14481175" y="3041650"/>
            <a:ext cx="8777288" cy="9158287"/>
          </a:xfrm>
          <a:noFill/>
        </p:spPr>
        <p:txBody>
          <a:bodyPr rtlCol="0">
            <a:noAutofit/>
          </a:bodyPr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ru-RU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25611" y="3042444"/>
            <a:ext cx="12592870" cy="76358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6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1125611" y="4188619"/>
            <a:ext cx="12592870" cy="381000"/>
          </a:xfrm>
        </p:spPr>
        <p:txBody>
          <a:bodyPr rtlCol="0" anchor="ctr">
            <a:noAutofit/>
          </a:bodyPr>
          <a:lstStyle>
            <a:lvl1pPr>
              <a:defRPr lang="ru-RU" sz="4000" b="1" dirty="0"/>
            </a:lvl1pPr>
            <a:lvl2pPr>
              <a:defRPr lang="ru-RU" dirty="0"/>
            </a:lvl2pPr>
            <a:lvl3pPr>
              <a:defRPr lang="ru-RU" dirty="0"/>
            </a:lvl3pPr>
            <a:lvl4pPr>
              <a:defRPr lang="ru-RU" dirty="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126305" y="5333603"/>
            <a:ext cx="12592870" cy="6866798"/>
          </a:xfrm>
        </p:spPr>
        <p:txBody>
          <a:bodyPr rtlCol="0">
            <a:noAutofit/>
          </a:bodyPr>
          <a:lstStyle>
            <a:lvl1pPr>
              <a:defRPr lang="ru-RU" sz="3600" dirty="0"/>
            </a:lvl1pPr>
            <a:lvl2pPr>
              <a:defRPr lang="ru-RU" sz="3200" dirty="0"/>
            </a:lvl2pPr>
            <a:lvl3pPr>
              <a:defRPr lang="ru-RU" sz="2800" dirty="0"/>
            </a:lvl3pPr>
            <a:lvl4pPr>
              <a:defRPr lang="ru-RU" sz="2400" dirty="0" smtClean="0"/>
            </a:lvl4pPr>
            <a:lvl5pPr>
              <a:defRPr lang="ru-RU" sz="3600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Уровень 1</a:t>
            </a:r>
          </a:p>
          <a:p>
            <a:pPr lvl="2"/>
            <a:r>
              <a:rPr lang="ru-RU" dirty="0"/>
              <a:t>Уровень 2</a:t>
            </a:r>
          </a:p>
          <a:p>
            <a:pPr lvl="3"/>
            <a:r>
              <a:rPr lang="ru-RU" dirty="0"/>
              <a:t>Уровень 3</a:t>
            </a:r>
          </a:p>
          <a:p>
            <a:pPr lvl="4"/>
            <a:r>
              <a:rPr lang="ru-RU" dirty="0"/>
              <a:t>Важная мысль</a:t>
            </a:r>
          </a:p>
        </p:txBody>
      </p:sp>
    </p:spTree>
    <p:extLst>
      <p:ext uri="{BB962C8B-B14F-4D97-AF65-F5344CB8AC3E}">
        <p14:creationId xmlns:p14="http://schemas.microsoft.com/office/powerpoint/2010/main" val="847977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11DBBB-4FC9-493D-B47D-DE19D931E7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17700" y="3165475"/>
            <a:ext cx="1271746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ru-RU" altLang="ru-RU" sz="8800" b="1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Спасибо за внимание!</a:t>
            </a:r>
            <a:endParaRPr lang="en-US" altLang="ru-RU" sz="8800" b="1">
              <a:latin typeface="Arial Полужирный" panose="020B0704020202020204" pitchFamily="34" charset="0"/>
              <a:cs typeface="Arial Полужирный" panose="020B0704020202020204" pitchFamily="34" charset="0"/>
            </a:endParaRP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288" y="1155700"/>
            <a:ext cx="2530475" cy="694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BB6490D0-15CA-44F3-BEC6-2E9A81F9849E}"/>
              </a:ext>
            </a:extLst>
          </p:cNvPr>
          <p:cNvSpPr/>
          <p:nvPr userDrawn="1"/>
        </p:nvSpPr>
        <p:spPr>
          <a:xfrm>
            <a:off x="0" y="5659438"/>
            <a:ext cx="18288000" cy="10795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CBB1AC9-746B-42C6-B894-460BE0DE5053}"/>
              </a:ext>
            </a:extLst>
          </p:cNvPr>
          <p:cNvSpPr/>
          <p:nvPr userDrawn="1"/>
        </p:nvSpPr>
        <p:spPr>
          <a:xfrm>
            <a:off x="744538" y="12269788"/>
            <a:ext cx="22894925" cy="114458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27"/>
          </p:nvPr>
        </p:nvSpPr>
        <p:spPr>
          <a:xfrm>
            <a:off x="1871882" y="6516688"/>
            <a:ext cx="7648355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54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230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вершающий слайд - 1 спик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168BAD-02B9-4C67-AFFE-36EAF13E1E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17700" y="3165475"/>
            <a:ext cx="1271746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ru-RU" altLang="ru-RU" sz="8800" b="1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Спасибо за внимание!</a:t>
            </a:r>
            <a:endParaRPr lang="en-US" altLang="ru-RU" sz="8800" b="1">
              <a:latin typeface="Arial Полужирный" panose="020B0704020202020204" pitchFamily="34" charset="0"/>
              <a:cs typeface="Arial Полужирный" panose="020B0704020202020204" pitchFamily="34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9136063"/>
            <a:ext cx="5365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8053388"/>
            <a:ext cx="56673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288" y="1155700"/>
            <a:ext cx="2530475" cy="694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AAF02B51-61FF-452D-A08C-7F1AFBADE5C9}"/>
              </a:ext>
            </a:extLst>
          </p:cNvPr>
          <p:cNvSpPr/>
          <p:nvPr userDrawn="1"/>
        </p:nvSpPr>
        <p:spPr>
          <a:xfrm>
            <a:off x="0" y="5659438"/>
            <a:ext cx="18288000" cy="10795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EB49B76-C050-43FB-9F3A-4338A9D50860}"/>
              </a:ext>
            </a:extLst>
          </p:cNvPr>
          <p:cNvSpPr/>
          <p:nvPr userDrawn="1"/>
        </p:nvSpPr>
        <p:spPr>
          <a:xfrm>
            <a:off x="744538" y="12269788"/>
            <a:ext cx="22894925" cy="114458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9" name="Текст 9"/>
          <p:cNvSpPr>
            <a:spLocks noGrp="1"/>
          </p:cNvSpPr>
          <p:nvPr>
            <p:ph type="body" sz="quarter" idx="27"/>
          </p:nvPr>
        </p:nvSpPr>
        <p:spPr>
          <a:xfrm>
            <a:off x="1871882" y="6516688"/>
            <a:ext cx="7648355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54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Текст 9"/>
          <p:cNvSpPr>
            <a:spLocks noGrp="1"/>
          </p:cNvSpPr>
          <p:nvPr>
            <p:ph type="body" sz="quarter" idx="28"/>
          </p:nvPr>
        </p:nvSpPr>
        <p:spPr>
          <a:xfrm>
            <a:off x="3014249" y="7907440"/>
            <a:ext cx="6505989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40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Текст 9"/>
          <p:cNvSpPr>
            <a:spLocks noGrp="1"/>
          </p:cNvSpPr>
          <p:nvPr>
            <p:ph type="body" sz="quarter" idx="29"/>
          </p:nvPr>
        </p:nvSpPr>
        <p:spPr>
          <a:xfrm>
            <a:off x="3014250" y="9062485"/>
            <a:ext cx="6505990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40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650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/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25612" y="752400"/>
            <a:ext cx="22132851" cy="190825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8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612" y="3042444"/>
            <a:ext cx="22132851" cy="9158288"/>
          </a:xfrm>
        </p:spPr>
        <p:txBody>
          <a:bodyPr rtlCol="0">
            <a:noAutofit/>
          </a:bodyPr>
          <a:lstStyle>
            <a:lvl1pPr>
              <a:defRPr lang="ru-RU" dirty="0"/>
            </a:lvl1pPr>
            <a:lvl2pPr marL="717550" indent="-690563">
              <a:buClr>
                <a:schemeClr val="accent1"/>
              </a:buClr>
              <a:buFont typeface="Arial" panose="020B0604020202020204" pitchFamily="34" charset="0"/>
              <a:buChar char="•"/>
              <a:defRPr lang="ru-RU" sz="4000" b="1" dirty="0"/>
            </a:lvl2pPr>
            <a:lvl3pPr marL="1512000" indent="-720000">
              <a:buClr>
                <a:schemeClr val="accent1"/>
              </a:buClr>
              <a:buFont typeface="Arial" panose="020B0604020202020204" pitchFamily="34" charset="0"/>
              <a:buChar char="•"/>
              <a:defRPr lang="ru-RU" sz="3400" dirty="0"/>
            </a:lvl3pPr>
            <a:lvl4pPr>
              <a:buClr>
                <a:schemeClr val="accent1"/>
              </a:buClr>
              <a:defRPr lang="ru-RU" sz="2800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Уровень 1</a:t>
            </a:r>
          </a:p>
          <a:p>
            <a:pPr lvl="2"/>
            <a:r>
              <a:rPr lang="ru-RU" dirty="0"/>
              <a:t>Уровень 2</a:t>
            </a:r>
          </a:p>
          <a:p>
            <a:pPr lvl="3"/>
            <a:r>
              <a:rPr lang="ru-RU" dirty="0"/>
              <a:t>Уровень 3</a:t>
            </a:r>
          </a:p>
          <a:p>
            <a:pPr lvl="4"/>
            <a:r>
              <a:rPr lang="ru-RU" dirty="0"/>
              <a:t>Важная мысль</a:t>
            </a:r>
          </a:p>
        </p:txBody>
      </p:sp>
    </p:spTree>
    <p:extLst>
      <p:ext uri="{BB962C8B-B14F-4D97-AF65-F5344CB8AC3E}">
        <p14:creationId xmlns:p14="http://schemas.microsoft.com/office/powerpoint/2010/main" val="2677619443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вершающий слайд - 2 спик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62B5F0-BA69-42D8-98C4-64C667A623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17700" y="3165475"/>
            <a:ext cx="1271746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ru-RU" altLang="ru-RU" sz="8800" b="1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Спасибо за внимание!</a:t>
            </a:r>
            <a:endParaRPr lang="en-US" altLang="ru-RU" sz="8800" b="1">
              <a:latin typeface="Arial Полужирный" panose="020B0704020202020204" pitchFamily="34" charset="0"/>
              <a:cs typeface="Arial Полужирный" panose="020B0704020202020204" pitchFamily="34" charset="0"/>
            </a:endParaRP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9136063"/>
            <a:ext cx="5365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8053388"/>
            <a:ext cx="56673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288" y="1155700"/>
            <a:ext cx="2530475" cy="694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6B921A22-5008-47CB-942E-B5E8D339C10E}"/>
              </a:ext>
            </a:extLst>
          </p:cNvPr>
          <p:cNvSpPr/>
          <p:nvPr userDrawn="1"/>
        </p:nvSpPr>
        <p:spPr>
          <a:xfrm>
            <a:off x="0" y="5659438"/>
            <a:ext cx="18288000" cy="10795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3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900" y="9136063"/>
            <a:ext cx="5365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50" y="8053388"/>
            <a:ext cx="56673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1F6B6703-C58A-4D00-B2BB-49ED82CAD914}"/>
              </a:ext>
            </a:extLst>
          </p:cNvPr>
          <p:cNvSpPr/>
          <p:nvPr userDrawn="1"/>
        </p:nvSpPr>
        <p:spPr>
          <a:xfrm>
            <a:off x="744538" y="12269788"/>
            <a:ext cx="22894925" cy="114458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27"/>
          </p:nvPr>
        </p:nvSpPr>
        <p:spPr>
          <a:xfrm>
            <a:off x="1871882" y="6516688"/>
            <a:ext cx="7648355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54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/>
          </p:nvPr>
        </p:nvSpPr>
        <p:spPr>
          <a:xfrm>
            <a:off x="3014249" y="7907440"/>
            <a:ext cx="6505989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40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/>
          </p:nvPr>
        </p:nvSpPr>
        <p:spPr>
          <a:xfrm>
            <a:off x="3014250" y="9062485"/>
            <a:ext cx="6505990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40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Текст 9"/>
          <p:cNvSpPr>
            <a:spLocks noGrp="1"/>
          </p:cNvSpPr>
          <p:nvPr>
            <p:ph type="body" sz="quarter" idx="30"/>
          </p:nvPr>
        </p:nvSpPr>
        <p:spPr>
          <a:xfrm>
            <a:off x="10311032" y="6516688"/>
            <a:ext cx="7648355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54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Текст 9"/>
          <p:cNvSpPr>
            <a:spLocks noGrp="1"/>
          </p:cNvSpPr>
          <p:nvPr>
            <p:ph type="body" sz="quarter" idx="31"/>
          </p:nvPr>
        </p:nvSpPr>
        <p:spPr>
          <a:xfrm>
            <a:off x="11453399" y="7907440"/>
            <a:ext cx="6505989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40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Текст 9"/>
          <p:cNvSpPr>
            <a:spLocks noGrp="1"/>
          </p:cNvSpPr>
          <p:nvPr>
            <p:ph type="body" sz="quarter" idx="32"/>
          </p:nvPr>
        </p:nvSpPr>
        <p:spPr>
          <a:xfrm>
            <a:off x="11453400" y="9062485"/>
            <a:ext cx="6505990" cy="755661"/>
          </a:xfrm>
        </p:spPr>
        <p:txBody>
          <a:bodyPr lIns="12700" tIns="0" bIns="0"/>
          <a:lstStyle>
            <a:lvl1pPr>
              <a:spcBef>
                <a:spcPts val="3000"/>
              </a:spcBef>
              <a:spcAft>
                <a:spcPts val="0"/>
              </a:spcAft>
              <a:defRPr sz="4000" b="0" i="0">
                <a:latin typeface="Arial Обычный" charset="0"/>
                <a:ea typeface="Arial Обычный" charset="0"/>
                <a:cs typeface="Arial Обычный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807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/ объе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7A149F63-AFEC-4B9E-B78A-59D9A274C4DF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 bwMode="auto">
          <a:xfrm>
            <a:off x="21721763" y="817563"/>
            <a:ext cx="15367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68" tIns="91434" rIns="182868" bIns="91434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5F5F5F"/>
              </a:buClr>
              <a:defRPr/>
            </a:pPr>
            <a:fld id="{7E93291E-7CFB-45A9-A4FB-9614B99AEE9F}" type="slidenum">
              <a:rPr lang="ru-RU" altLang="ru-RU" sz="3200" smtClean="0">
                <a:latin typeface="Arial Обычный"/>
                <a:ea typeface="Arial Обычный"/>
                <a:cs typeface="Arial Обычный"/>
              </a:rPr>
              <a:pPr algn="r" eaLnBrk="1" hangingPunct="1">
                <a:buClr>
                  <a:srgbClr val="5F5F5F"/>
                </a:buClr>
                <a:defRPr/>
              </a:pPr>
              <a:t>‹#›</a:t>
            </a:fld>
            <a:endParaRPr lang="ru-RU" altLang="ru-RU" sz="3200">
              <a:latin typeface="Arial Обычный"/>
              <a:ea typeface="Arial Обычный"/>
              <a:cs typeface="Arial Обычный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C26FB386-4DBA-435B-BAA2-CD9CF22F6A83}"/>
              </a:ext>
            </a:extLst>
          </p:cNvPr>
          <p:cNvSpPr txBox="1">
            <a:spLocks/>
          </p:cNvSpPr>
          <p:nvPr userDrawn="1">
            <p:custDataLst>
              <p:tags r:id="rId2"/>
            </p:custDataLst>
          </p:nvPr>
        </p:nvSpPr>
        <p:spPr bwMode="auto">
          <a:xfrm>
            <a:off x="1125538" y="12698413"/>
            <a:ext cx="11445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68" tIns="91434" rIns="182868" bIns="91434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5F5F5F"/>
              </a:buClr>
              <a:defRPr/>
            </a:pPr>
            <a:fld id="{D718D4B8-F531-4333-8636-61072169CE76}" type="slidenum">
              <a:rPr lang="ru-RU" altLang="ru-RU" sz="2000" smtClean="0">
                <a:solidFill>
                  <a:schemeClr val="bg1"/>
                </a:solidFill>
                <a:latin typeface="Arial Обычный"/>
                <a:ea typeface="Arial Обычный"/>
                <a:cs typeface="Arial Обычный"/>
              </a:rPr>
              <a:pPr eaLnBrk="1" hangingPunct="1">
                <a:buClr>
                  <a:srgbClr val="5F5F5F"/>
                </a:buClr>
                <a:defRPr/>
              </a:pPr>
              <a:t>‹#›</a:t>
            </a:fld>
            <a:endParaRPr lang="ru-RU" altLang="ru-RU" sz="3200">
              <a:solidFill>
                <a:schemeClr val="bg1"/>
              </a:solidFill>
              <a:latin typeface="Arial Обычный"/>
              <a:ea typeface="Arial Обычный"/>
              <a:cs typeface="Arial Обычный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FBC0B6-9577-4E18-A7CA-629902AFC86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963" y="12714288"/>
            <a:ext cx="2273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ru-RU" sz="2000">
                <a:solidFill>
                  <a:srgbClr val="F2F2F2"/>
                </a:solidFill>
              </a:rPr>
              <a:t>© TerraLink | 2018</a:t>
            </a:r>
            <a:endParaRPr lang="ru-RU" altLang="ru-RU" sz="2000">
              <a:solidFill>
                <a:srgbClr val="F2F2F2"/>
              </a:solidFill>
              <a:latin typeface="Arial Обычный"/>
              <a:ea typeface="Arial Обычный"/>
              <a:cs typeface="Arial Обычный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2323425" y="12531725"/>
            <a:ext cx="1163638" cy="746125"/>
            <a:chOff x="14062" y="7894"/>
            <a:chExt cx="733" cy="470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4062" y="7894"/>
              <a:ext cx="733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065" y="8146"/>
              <a:ext cx="75" cy="98"/>
            </a:xfrm>
            <a:custGeom>
              <a:avLst/>
              <a:gdLst>
                <a:gd name="T0" fmla="*/ 0 w 75"/>
                <a:gd name="T1" fmla="*/ 14 h 98"/>
                <a:gd name="T2" fmla="*/ 27 w 75"/>
                <a:gd name="T3" fmla="*/ 14 h 98"/>
                <a:gd name="T4" fmla="*/ 27 w 75"/>
                <a:gd name="T5" fmla="*/ 98 h 98"/>
                <a:gd name="T6" fmla="*/ 47 w 75"/>
                <a:gd name="T7" fmla="*/ 98 h 98"/>
                <a:gd name="T8" fmla="*/ 47 w 75"/>
                <a:gd name="T9" fmla="*/ 14 h 98"/>
                <a:gd name="T10" fmla="*/ 75 w 75"/>
                <a:gd name="T11" fmla="*/ 14 h 98"/>
                <a:gd name="T12" fmla="*/ 75 w 75"/>
                <a:gd name="T13" fmla="*/ 0 h 98"/>
                <a:gd name="T14" fmla="*/ 0 w 75"/>
                <a:gd name="T15" fmla="*/ 0 h 98"/>
                <a:gd name="T16" fmla="*/ 0 w 75"/>
                <a:gd name="T17" fmla="*/ 14 h 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98">
                  <a:moveTo>
                    <a:pt x="0" y="14"/>
                  </a:moveTo>
                  <a:lnTo>
                    <a:pt x="27" y="14"/>
                  </a:lnTo>
                  <a:lnTo>
                    <a:pt x="27" y="98"/>
                  </a:lnTo>
                  <a:lnTo>
                    <a:pt x="47" y="98"/>
                  </a:lnTo>
                  <a:lnTo>
                    <a:pt x="47" y="14"/>
                  </a:lnTo>
                  <a:lnTo>
                    <a:pt x="75" y="14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4153" y="8146"/>
              <a:ext cx="62" cy="98"/>
            </a:xfrm>
            <a:custGeom>
              <a:avLst/>
              <a:gdLst>
                <a:gd name="T0" fmla="*/ 0 w 62"/>
                <a:gd name="T1" fmla="*/ 98 h 98"/>
                <a:gd name="T2" fmla="*/ 62 w 62"/>
                <a:gd name="T3" fmla="*/ 98 h 98"/>
                <a:gd name="T4" fmla="*/ 62 w 62"/>
                <a:gd name="T5" fmla="*/ 84 h 98"/>
                <a:gd name="T6" fmla="*/ 20 w 62"/>
                <a:gd name="T7" fmla="*/ 84 h 98"/>
                <a:gd name="T8" fmla="*/ 20 w 62"/>
                <a:gd name="T9" fmla="*/ 56 h 98"/>
                <a:gd name="T10" fmla="*/ 59 w 62"/>
                <a:gd name="T11" fmla="*/ 56 h 98"/>
                <a:gd name="T12" fmla="*/ 59 w 62"/>
                <a:gd name="T13" fmla="*/ 39 h 98"/>
                <a:gd name="T14" fmla="*/ 20 w 62"/>
                <a:gd name="T15" fmla="*/ 39 h 98"/>
                <a:gd name="T16" fmla="*/ 20 w 62"/>
                <a:gd name="T17" fmla="*/ 14 h 98"/>
                <a:gd name="T18" fmla="*/ 62 w 62"/>
                <a:gd name="T19" fmla="*/ 14 h 98"/>
                <a:gd name="T20" fmla="*/ 62 w 62"/>
                <a:gd name="T21" fmla="*/ 0 h 98"/>
                <a:gd name="T22" fmla="*/ 0 w 62"/>
                <a:gd name="T23" fmla="*/ 0 h 98"/>
                <a:gd name="T24" fmla="*/ 0 w 62"/>
                <a:gd name="T25" fmla="*/ 98 h 9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2" h="98">
                  <a:moveTo>
                    <a:pt x="0" y="98"/>
                  </a:moveTo>
                  <a:lnTo>
                    <a:pt x="62" y="98"/>
                  </a:lnTo>
                  <a:lnTo>
                    <a:pt x="62" y="84"/>
                  </a:lnTo>
                  <a:lnTo>
                    <a:pt x="20" y="84"/>
                  </a:lnTo>
                  <a:lnTo>
                    <a:pt x="20" y="56"/>
                  </a:lnTo>
                  <a:lnTo>
                    <a:pt x="59" y="56"/>
                  </a:lnTo>
                  <a:lnTo>
                    <a:pt x="59" y="39"/>
                  </a:lnTo>
                  <a:lnTo>
                    <a:pt x="20" y="39"/>
                  </a:lnTo>
                  <a:lnTo>
                    <a:pt x="20" y="14"/>
                  </a:lnTo>
                  <a:lnTo>
                    <a:pt x="62" y="14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14228" y="8146"/>
              <a:ext cx="73" cy="98"/>
            </a:xfrm>
            <a:custGeom>
              <a:avLst/>
              <a:gdLst>
                <a:gd name="T0" fmla="*/ 2147483646 w 26"/>
                <a:gd name="T1" fmla="*/ 2147483646 h 35"/>
                <a:gd name="T2" fmla="*/ 2147483646 w 26"/>
                <a:gd name="T3" fmla="*/ 2147483646 h 35"/>
                <a:gd name="T4" fmla="*/ 2147483646 w 26"/>
                <a:gd name="T5" fmla="*/ 2147483646 h 35"/>
                <a:gd name="T6" fmla="*/ 2147483646 w 26"/>
                <a:gd name="T7" fmla="*/ 2147483646 h 35"/>
                <a:gd name="T8" fmla="*/ 2147483646 w 26"/>
                <a:gd name="T9" fmla="*/ 2147483646 h 35"/>
                <a:gd name="T10" fmla="*/ 2147483646 w 26"/>
                <a:gd name="T11" fmla="*/ 2147483646 h 35"/>
                <a:gd name="T12" fmla="*/ 2147483646 w 26"/>
                <a:gd name="T13" fmla="*/ 2147483646 h 35"/>
                <a:gd name="T14" fmla="*/ 2147483646 w 26"/>
                <a:gd name="T15" fmla="*/ 2147483646 h 35"/>
                <a:gd name="T16" fmla="*/ 2147483646 w 26"/>
                <a:gd name="T17" fmla="*/ 0 h 35"/>
                <a:gd name="T18" fmla="*/ 2147483646 w 26"/>
                <a:gd name="T19" fmla="*/ 0 h 35"/>
                <a:gd name="T20" fmla="*/ 0 w 26"/>
                <a:gd name="T21" fmla="*/ 0 h 35"/>
                <a:gd name="T22" fmla="*/ 0 w 26"/>
                <a:gd name="T23" fmla="*/ 2147483646 h 35"/>
                <a:gd name="T24" fmla="*/ 2147483646 w 26"/>
                <a:gd name="T25" fmla="*/ 2147483646 h 35"/>
                <a:gd name="T26" fmla="*/ 2147483646 w 26"/>
                <a:gd name="T27" fmla="*/ 2147483646 h 35"/>
                <a:gd name="T28" fmla="*/ 2147483646 w 26"/>
                <a:gd name="T29" fmla="*/ 2147483646 h 35"/>
                <a:gd name="T30" fmla="*/ 2147483646 w 26"/>
                <a:gd name="T31" fmla="*/ 2147483646 h 35"/>
                <a:gd name="T32" fmla="*/ 2147483646 w 26"/>
                <a:gd name="T33" fmla="*/ 2147483646 h 35"/>
                <a:gd name="T34" fmla="*/ 2147483646 w 26"/>
                <a:gd name="T35" fmla="*/ 2147483646 h 35"/>
                <a:gd name="T36" fmla="*/ 2147483646 w 26"/>
                <a:gd name="T37" fmla="*/ 2147483646 h 35"/>
                <a:gd name="T38" fmla="*/ 2147483646 w 26"/>
                <a:gd name="T39" fmla="*/ 2147483646 h 35"/>
                <a:gd name="T40" fmla="*/ 2147483646 w 26"/>
                <a:gd name="T41" fmla="*/ 2147483646 h 35"/>
                <a:gd name="T42" fmla="*/ 2147483646 w 26"/>
                <a:gd name="T43" fmla="*/ 2147483646 h 35"/>
                <a:gd name="T44" fmla="*/ 2147483646 w 26"/>
                <a:gd name="T45" fmla="*/ 2147483646 h 35"/>
                <a:gd name="T46" fmla="*/ 2147483646 w 26"/>
                <a:gd name="T47" fmla="*/ 2147483646 h 35"/>
                <a:gd name="T48" fmla="*/ 2147483646 w 26"/>
                <a:gd name="T49" fmla="*/ 2147483646 h 35"/>
                <a:gd name="T50" fmla="*/ 2147483646 w 26"/>
                <a:gd name="T51" fmla="*/ 2147483646 h 35"/>
                <a:gd name="T52" fmla="*/ 2147483646 w 26"/>
                <a:gd name="T53" fmla="*/ 2147483646 h 35"/>
                <a:gd name="T54" fmla="*/ 2147483646 w 26"/>
                <a:gd name="T55" fmla="*/ 2147483646 h 35"/>
                <a:gd name="T56" fmla="*/ 2147483646 w 26"/>
                <a:gd name="T57" fmla="*/ 2147483646 h 35"/>
                <a:gd name="T58" fmla="*/ 2147483646 w 26"/>
                <a:gd name="T59" fmla="*/ 2147483646 h 35"/>
                <a:gd name="T60" fmla="*/ 2147483646 w 26"/>
                <a:gd name="T61" fmla="*/ 2147483646 h 3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" h="35">
                  <a:moveTo>
                    <a:pt x="18" y="20"/>
                  </a:moveTo>
                  <a:cubicBezTo>
                    <a:pt x="18" y="19"/>
                    <a:pt x="17" y="18"/>
                    <a:pt x="16" y="18"/>
                  </a:cubicBezTo>
                  <a:cubicBezTo>
                    <a:pt x="17" y="18"/>
                    <a:pt x="18" y="18"/>
                    <a:pt x="19" y="17"/>
                  </a:cubicBezTo>
                  <a:cubicBezTo>
                    <a:pt x="20" y="17"/>
                    <a:pt x="21" y="16"/>
                    <a:pt x="21" y="16"/>
                  </a:cubicBezTo>
                  <a:cubicBezTo>
                    <a:pt x="22" y="15"/>
                    <a:pt x="23" y="14"/>
                    <a:pt x="23" y="13"/>
                  </a:cubicBezTo>
                  <a:cubicBezTo>
                    <a:pt x="23" y="12"/>
                    <a:pt x="24" y="11"/>
                    <a:pt x="24" y="9"/>
                  </a:cubicBezTo>
                  <a:cubicBezTo>
                    <a:pt x="24" y="8"/>
                    <a:pt x="23" y="6"/>
                    <a:pt x="23" y="5"/>
                  </a:cubicBezTo>
                  <a:cubicBezTo>
                    <a:pt x="22" y="4"/>
                    <a:pt x="21" y="3"/>
                    <a:pt x="20" y="2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10" y="21"/>
                    <a:pt x="11" y="21"/>
                  </a:cubicBezTo>
                  <a:cubicBezTo>
                    <a:pt x="12" y="22"/>
                    <a:pt x="13" y="23"/>
                    <a:pt x="13" y="24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2"/>
                    <a:pt x="19" y="21"/>
                    <a:pt x="18" y="20"/>
                  </a:cubicBezTo>
                  <a:moveTo>
                    <a:pt x="15" y="14"/>
                  </a:moveTo>
                  <a:cubicBezTo>
                    <a:pt x="14" y="14"/>
                    <a:pt x="13" y="15"/>
                    <a:pt x="13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2" y="5"/>
                    <a:pt x="14" y="6"/>
                    <a:pt x="15" y="6"/>
                  </a:cubicBezTo>
                  <a:cubicBezTo>
                    <a:pt x="16" y="7"/>
                    <a:pt x="17" y="8"/>
                    <a:pt x="17" y="10"/>
                  </a:cubicBezTo>
                  <a:cubicBezTo>
                    <a:pt x="17" y="11"/>
                    <a:pt x="16" y="12"/>
                    <a:pt x="16" y="12"/>
                  </a:cubicBezTo>
                  <a:cubicBezTo>
                    <a:pt x="16" y="13"/>
                    <a:pt x="15" y="14"/>
                    <a:pt x="15" y="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4315" y="8146"/>
              <a:ext cx="72" cy="98"/>
            </a:xfrm>
            <a:custGeom>
              <a:avLst/>
              <a:gdLst>
                <a:gd name="T0" fmla="*/ 2147483646 w 26"/>
                <a:gd name="T1" fmla="*/ 2147483646 h 35"/>
                <a:gd name="T2" fmla="*/ 2147483646 w 26"/>
                <a:gd name="T3" fmla="*/ 2147483646 h 35"/>
                <a:gd name="T4" fmla="*/ 2147483646 w 26"/>
                <a:gd name="T5" fmla="*/ 2147483646 h 35"/>
                <a:gd name="T6" fmla="*/ 2147483646 w 26"/>
                <a:gd name="T7" fmla="*/ 2147483646 h 35"/>
                <a:gd name="T8" fmla="*/ 2147483646 w 26"/>
                <a:gd name="T9" fmla="*/ 2147483646 h 35"/>
                <a:gd name="T10" fmla="*/ 2147483646 w 26"/>
                <a:gd name="T11" fmla="*/ 2147483646 h 35"/>
                <a:gd name="T12" fmla="*/ 2147483646 w 26"/>
                <a:gd name="T13" fmla="*/ 2147483646 h 35"/>
                <a:gd name="T14" fmla="*/ 2147483646 w 26"/>
                <a:gd name="T15" fmla="*/ 2147483646 h 35"/>
                <a:gd name="T16" fmla="*/ 2147483646 w 26"/>
                <a:gd name="T17" fmla="*/ 0 h 35"/>
                <a:gd name="T18" fmla="*/ 2147483646 w 26"/>
                <a:gd name="T19" fmla="*/ 0 h 35"/>
                <a:gd name="T20" fmla="*/ 0 w 26"/>
                <a:gd name="T21" fmla="*/ 0 h 35"/>
                <a:gd name="T22" fmla="*/ 0 w 26"/>
                <a:gd name="T23" fmla="*/ 2147483646 h 35"/>
                <a:gd name="T24" fmla="*/ 2147483646 w 26"/>
                <a:gd name="T25" fmla="*/ 2147483646 h 35"/>
                <a:gd name="T26" fmla="*/ 2147483646 w 26"/>
                <a:gd name="T27" fmla="*/ 2147483646 h 35"/>
                <a:gd name="T28" fmla="*/ 2147483646 w 26"/>
                <a:gd name="T29" fmla="*/ 2147483646 h 35"/>
                <a:gd name="T30" fmla="*/ 2147483646 w 26"/>
                <a:gd name="T31" fmla="*/ 2147483646 h 35"/>
                <a:gd name="T32" fmla="*/ 2147483646 w 26"/>
                <a:gd name="T33" fmla="*/ 2147483646 h 35"/>
                <a:gd name="T34" fmla="*/ 2147483646 w 26"/>
                <a:gd name="T35" fmla="*/ 2147483646 h 35"/>
                <a:gd name="T36" fmla="*/ 2147483646 w 26"/>
                <a:gd name="T37" fmla="*/ 2147483646 h 35"/>
                <a:gd name="T38" fmla="*/ 2147483646 w 26"/>
                <a:gd name="T39" fmla="*/ 2147483646 h 35"/>
                <a:gd name="T40" fmla="*/ 2147483646 w 26"/>
                <a:gd name="T41" fmla="*/ 2147483646 h 35"/>
                <a:gd name="T42" fmla="*/ 2147483646 w 26"/>
                <a:gd name="T43" fmla="*/ 2147483646 h 35"/>
                <a:gd name="T44" fmla="*/ 2147483646 w 26"/>
                <a:gd name="T45" fmla="*/ 2147483646 h 35"/>
                <a:gd name="T46" fmla="*/ 2147483646 w 26"/>
                <a:gd name="T47" fmla="*/ 2147483646 h 35"/>
                <a:gd name="T48" fmla="*/ 2147483646 w 26"/>
                <a:gd name="T49" fmla="*/ 2147483646 h 35"/>
                <a:gd name="T50" fmla="*/ 2147483646 w 26"/>
                <a:gd name="T51" fmla="*/ 2147483646 h 35"/>
                <a:gd name="T52" fmla="*/ 2147483646 w 26"/>
                <a:gd name="T53" fmla="*/ 2147483646 h 35"/>
                <a:gd name="T54" fmla="*/ 2147483646 w 26"/>
                <a:gd name="T55" fmla="*/ 2147483646 h 35"/>
                <a:gd name="T56" fmla="*/ 2147483646 w 26"/>
                <a:gd name="T57" fmla="*/ 2147483646 h 35"/>
                <a:gd name="T58" fmla="*/ 2147483646 w 26"/>
                <a:gd name="T59" fmla="*/ 2147483646 h 35"/>
                <a:gd name="T60" fmla="*/ 2147483646 w 26"/>
                <a:gd name="T61" fmla="*/ 2147483646 h 3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6" h="35">
                  <a:moveTo>
                    <a:pt x="18" y="20"/>
                  </a:moveTo>
                  <a:cubicBezTo>
                    <a:pt x="17" y="19"/>
                    <a:pt x="16" y="18"/>
                    <a:pt x="16" y="18"/>
                  </a:cubicBezTo>
                  <a:cubicBezTo>
                    <a:pt x="17" y="18"/>
                    <a:pt x="18" y="18"/>
                    <a:pt x="19" y="17"/>
                  </a:cubicBezTo>
                  <a:cubicBezTo>
                    <a:pt x="20" y="17"/>
                    <a:pt x="21" y="16"/>
                    <a:pt x="21" y="16"/>
                  </a:cubicBezTo>
                  <a:cubicBezTo>
                    <a:pt x="22" y="15"/>
                    <a:pt x="22" y="14"/>
                    <a:pt x="23" y="13"/>
                  </a:cubicBezTo>
                  <a:cubicBezTo>
                    <a:pt x="23" y="12"/>
                    <a:pt x="23" y="11"/>
                    <a:pt x="23" y="9"/>
                  </a:cubicBezTo>
                  <a:cubicBezTo>
                    <a:pt x="23" y="8"/>
                    <a:pt x="23" y="6"/>
                    <a:pt x="22" y="5"/>
                  </a:cubicBezTo>
                  <a:cubicBezTo>
                    <a:pt x="22" y="4"/>
                    <a:pt x="21" y="3"/>
                    <a:pt x="20" y="2"/>
                  </a:cubicBezTo>
                  <a:cubicBezTo>
                    <a:pt x="19" y="1"/>
                    <a:pt x="17" y="0"/>
                    <a:pt x="16" y="0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10" y="21"/>
                    <a:pt x="11" y="21"/>
                  </a:cubicBezTo>
                  <a:cubicBezTo>
                    <a:pt x="12" y="22"/>
                    <a:pt x="13" y="23"/>
                    <a:pt x="13" y="24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2"/>
                    <a:pt x="19" y="21"/>
                    <a:pt x="18" y="20"/>
                  </a:cubicBezTo>
                  <a:moveTo>
                    <a:pt x="14" y="14"/>
                  </a:moveTo>
                  <a:cubicBezTo>
                    <a:pt x="14" y="14"/>
                    <a:pt x="13" y="15"/>
                    <a:pt x="12" y="15"/>
                  </a:cubicBezTo>
                  <a:cubicBezTo>
                    <a:pt x="11" y="15"/>
                    <a:pt x="11" y="15"/>
                    <a:pt x="9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2" y="5"/>
                    <a:pt x="14" y="6"/>
                    <a:pt x="15" y="6"/>
                  </a:cubicBezTo>
                  <a:cubicBezTo>
                    <a:pt x="16" y="7"/>
                    <a:pt x="16" y="8"/>
                    <a:pt x="16" y="10"/>
                  </a:cubicBezTo>
                  <a:cubicBezTo>
                    <a:pt x="16" y="11"/>
                    <a:pt x="16" y="12"/>
                    <a:pt x="16" y="12"/>
                  </a:cubicBezTo>
                  <a:cubicBezTo>
                    <a:pt x="16" y="13"/>
                    <a:pt x="15" y="14"/>
                    <a:pt x="14" y="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14389" y="8146"/>
              <a:ext cx="87" cy="98"/>
            </a:xfrm>
            <a:custGeom>
              <a:avLst/>
              <a:gdLst>
                <a:gd name="T0" fmla="*/ 31 w 87"/>
                <a:gd name="T1" fmla="*/ 0 h 98"/>
                <a:gd name="T2" fmla="*/ 0 w 87"/>
                <a:gd name="T3" fmla="*/ 98 h 98"/>
                <a:gd name="T4" fmla="*/ 20 w 87"/>
                <a:gd name="T5" fmla="*/ 98 h 98"/>
                <a:gd name="T6" fmla="*/ 25 w 87"/>
                <a:gd name="T7" fmla="*/ 78 h 98"/>
                <a:gd name="T8" fmla="*/ 59 w 87"/>
                <a:gd name="T9" fmla="*/ 78 h 98"/>
                <a:gd name="T10" fmla="*/ 64 w 87"/>
                <a:gd name="T11" fmla="*/ 98 h 98"/>
                <a:gd name="T12" fmla="*/ 87 w 87"/>
                <a:gd name="T13" fmla="*/ 98 h 98"/>
                <a:gd name="T14" fmla="*/ 56 w 87"/>
                <a:gd name="T15" fmla="*/ 0 h 98"/>
                <a:gd name="T16" fmla="*/ 31 w 87"/>
                <a:gd name="T17" fmla="*/ 0 h 98"/>
                <a:gd name="T18" fmla="*/ 31 w 87"/>
                <a:gd name="T19" fmla="*/ 64 h 98"/>
                <a:gd name="T20" fmla="*/ 42 w 87"/>
                <a:gd name="T21" fmla="*/ 17 h 98"/>
                <a:gd name="T22" fmla="*/ 56 w 87"/>
                <a:gd name="T23" fmla="*/ 64 h 98"/>
                <a:gd name="T24" fmla="*/ 31 w 87"/>
                <a:gd name="T25" fmla="*/ 64 h 9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7" h="98">
                  <a:moveTo>
                    <a:pt x="31" y="0"/>
                  </a:moveTo>
                  <a:lnTo>
                    <a:pt x="0" y="98"/>
                  </a:lnTo>
                  <a:lnTo>
                    <a:pt x="20" y="98"/>
                  </a:lnTo>
                  <a:lnTo>
                    <a:pt x="25" y="78"/>
                  </a:lnTo>
                  <a:lnTo>
                    <a:pt x="59" y="78"/>
                  </a:lnTo>
                  <a:lnTo>
                    <a:pt x="64" y="98"/>
                  </a:lnTo>
                  <a:lnTo>
                    <a:pt x="87" y="98"/>
                  </a:lnTo>
                  <a:lnTo>
                    <a:pt x="56" y="0"/>
                  </a:lnTo>
                  <a:lnTo>
                    <a:pt x="31" y="0"/>
                  </a:lnTo>
                  <a:close/>
                  <a:moveTo>
                    <a:pt x="31" y="64"/>
                  </a:moveTo>
                  <a:lnTo>
                    <a:pt x="42" y="17"/>
                  </a:lnTo>
                  <a:lnTo>
                    <a:pt x="56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4487" y="8146"/>
              <a:ext cx="61" cy="98"/>
            </a:xfrm>
            <a:custGeom>
              <a:avLst/>
              <a:gdLst>
                <a:gd name="T0" fmla="*/ 19 w 61"/>
                <a:gd name="T1" fmla="*/ 0 h 98"/>
                <a:gd name="T2" fmla="*/ 0 w 61"/>
                <a:gd name="T3" fmla="*/ 0 h 98"/>
                <a:gd name="T4" fmla="*/ 0 w 61"/>
                <a:gd name="T5" fmla="*/ 98 h 98"/>
                <a:gd name="T6" fmla="*/ 61 w 61"/>
                <a:gd name="T7" fmla="*/ 98 h 98"/>
                <a:gd name="T8" fmla="*/ 61 w 61"/>
                <a:gd name="T9" fmla="*/ 81 h 98"/>
                <a:gd name="T10" fmla="*/ 19 w 61"/>
                <a:gd name="T11" fmla="*/ 81 h 98"/>
                <a:gd name="T12" fmla="*/ 19 w 61"/>
                <a:gd name="T13" fmla="*/ 0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98">
                  <a:moveTo>
                    <a:pt x="19" y="0"/>
                  </a:moveTo>
                  <a:lnTo>
                    <a:pt x="0" y="0"/>
                  </a:lnTo>
                  <a:lnTo>
                    <a:pt x="0" y="98"/>
                  </a:lnTo>
                  <a:lnTo>
                    <a:pt x="61" y="98"/>
                  </a:lnTo>
                  <a:lnTo>
                    <a:pt x="61" y="81"/>
                  </a:lnTo>
                  <a:lnTo>
                    <a:pt x="19" y="8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14564" y="8146"/>
              <a:ext cx="61" cy="98"/>
            </a:xfrm>
            <a:custGeom>
              <a:avLst/>
              <a:gdLst>
                <a:gd name="T0" fmla="*/ 0 w 61"/>
                <a:gd name="T1" fmla="*/ 14 h 98"/>
                <a:gd name="T2" fmla="*/ 20 w 61"/>
                <a:gd name="T3" fmla="*/ 14 h 98"/>
                <a:gd name="T4" fmla="*/ 20 w 61"/>
                <a:gd name="T5" fmla="*/ 84 h 98"/>
                <a:gd name="T6" fmla="*/ 0 w 61"/>
                <a:gd name="T7" fmla="*/ 84 h 98"/>
                <a:gd name="T8" fmla="*/ 0 w 61"/>
                <a:gd name="T9" fmla="*/ 98 h 98"/>
                <a:gd name="T10" fmla="*/ 61 w 61"/>
                <a:gd name="T11" fmla="*/ 98 h 98"/>
                <a:gd name="T12" fmla="*/ 61 w 61"/>
                <a:gd name="T13" fmla="*/ 84 h 98"/>
                <a:gd name="T14" fmla="*/ 39 w 61"/>
                <a:gd name="T15" fmla="*/ 84 h 98"/>
                <a:gd name="T16" fmla="*/ 39 w 61"/>
                <a:gd name="T17" fmla="*/ 14 h 98"/>
                <a:gd name="T18" fmla="*/ 61 w 61"/>
                <a:gd name="T19" fmla="*/ 14 h 98"/>
                <a:gd name="T20" fmla="*/ 61 w 61"/>
                <a:gd name="T21" fmla="*/ 0 h 98"/>
                <a:gd name="T22" fmla="*/ 0 w 61"/>
                <a:gd name="T23" fmla="*/ 0 h 98"/>
                <a:gd name="T24" fmla="*/ 0 w 61"/>
                <a:gd name="T25" fmla="*/ 14 h 9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1" h="98">
                  <a:moveTo>
                    <a:pt x="0" y="14"/>
                  </a:moveTo>
                  <a:lnTo>
                    <a:pt x="20" y="14"/>
                  </a:lnTo>
                  <a:lnTo>
                    <a:pt x="20" y="84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61" y="98"/>
                  </a:lnTo>
                  <a:lnTo>
                    <a:pt x="61" y="84"/>
                  </a:lnTo>
                  <a:lnTo>
                    <a:pt x="39" y="84"/>
                  </a:lnTo>
                  <a:lnTo>
                    <a:pt x="39" y="14"/>
                  </a:lnTo>
                  <a:lnTo>
                    <a:pt x="61" y="14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4639" y="8146"/>
              <a:ext cx="73" cy="98"/>
            </a:xfrm>
            <a:custGeom>
              <a:avLst/>
              <a:gdLst>
                <a:gd name="T0" fmla="*/ 56 w 73"/>
                <a:gd name="T1" fmla="*/ 25 h 98"/>
                <a:gd name="T2" fmla="*/ 56 w 73"/>
                <a:gd name="T3" fmla="*/ 70 h 98"/>
                <a:gd name="T4" fmla="*/ 50 w 73"/>
                <a:gd name="T5" fmla="*/ 59 h 98"/>
                <a:gd name="T6" fmla="*/ 23 w 73"/>
                <a:gd name="T7" fmla="*/ 0 h 98"/>
                <a:gd name="T8" fmla="*/ 0 w 73"/>
                <a:gd name="T9" fmla="*/ 0 h 98"/>
                <a:gd name="T10" fmla="*/ 0 w 73"/>
                <a:gd name="T11" fmla="*/ 98 h 98"/>
                <a:gd name="T12" fmla="*/ 17 w 73"/>
                <a:gd name="T13" fmla="*/ 98 h 98"/>
                <a:gd name="T14" fmla="*/ 17 w 73"/>
                <a:gd name="T15" fmla="*/ 67 h 98"/>
                <a:gd name="T16" fmla="*/ 17 w 73"/>
                <a:gd name="T17" fmla="*/ 25 h 98"/>
                <a:gd name="T18" fmla="*/ 23 w 73"/>
                <a:gd name="T19" fmla="*/ 39 h 98"/>
                <a:gd name="T20" fmla="*/ 48 w 73"/>
                <a:gd name="T21" fmla="*/ 98 h 98"/>
                <a:gd name="T22" fmla="*/ 73 w 73"/>
                <a:gd name="T23" fmla="*/ 98 h 98"/>
                <a:gd name="T24" fmla="*/ 73 w 73"/>
                <a:gd name="T25" fmla="*/ 0 h 98"/>
                <a:gd name="T26" fmla="*/ 56 w 73"/>
                <a:gd name="T27" fmla="*/ 0 h 98"/>
                <a:gd name="T28" fmla="*/ 56 w 73"/>
                <a:gd name="T29" fmla="*/ 25 h 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3" h="98">
                  <a:moveTo>
                    <a:pt x="56" y="25"/>
                  </a:moveTo>
                  <a:lnTo>
                    <a:pt x="56" y="70"/>
                  </a:lnTo>
                  <a:lnTo>
                    <a:pt x="50" y="59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98"/>
                  </a:lnTo>
                  <a:lnTo>
                    <a:pt x="17" y="98"/>
                  </a:lnTo>
                  <a:lnTo>
                    <a:pt x="17" y="67"/>
                  </a:lnTo>
                  <a:lnTo>
                    <a:pt x="17" y="25"/>
                  </a:lnTo>
                  <a:lnTo>
                    <a:pt x="23" y="39"/>
                  </a:lnTo>
                  <a:lnTo>
                    <a:pt x="48" y="98"/>
                  </a:lnTo>
                  <a:lnTo>
                    <a:pt x="73" y="98"/>
                  </a:lnTo>
                  <a:lnTo>
                    <a:pt x="73" y="0"/>
                  </a:lnTo>
                  <a:lnTo>
                    <a:pt x="56" y="0"/>
                  </a:lnTo>
                  <a:lnTo>
                    <a:pt x="5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14725" y="8146"/>
              <a:ext cx="73" cy="98"/>
            </a:xfrm>
            <a:custGeom>
              <a:avLst/>
              <a:gdLst>
                <a:gd name="T0" fmla="*/ 39 w 73"/>
                <a:gd name="T1" fmla="*/ 48 h 98"/>
                <a:gd name="T2" fmla="*/ 73 w 73"/>
                <a:gd name="T3" fmla="*/ 0 h 98"/>
                <a:gd name="T4" fmla="*/ 50 w 73"/>
                <a:gd name="T5" fmla="*/ 0 h 98"/>
                <a:gd name="T6" fmla="*/ 20 w 73"/>
                <a:gd name="T7" fmla="*/ 45 h 98"/>
                <a:gd name="T8" fmla="*/ 20 w 73"/>
                <a:gd name="T9" fmla="*/ 0 h 98"/>
                <a:gd name="T10" fmla="*/ 0 w 73"/>
                <a:gd name="T11" fmla="*/ 0 h 98"/>
                <a:gd name="T12" fmla="*/ 0 w 73"/>
                <a:gd name="T13" fmla="*/ 98 h 98"/>
                <a:gd name="T14" fmla="*/ 20 w 73"/>
                <a:gd name="T15" fmla="*/ 98 h 98"/>
                <a:gd name="T16" fmla="*/ 20 w 73"/>
                <a:gd name="T17" fmla="*/ 50 h 98"/>
                <a:gd name="T18" fmla="*/ 50 w 73"/>
                <a:gd name="T19" fmla="*/ 98 h 98"/>
                <a:gd name="T20" fmla="*/ 73 w 73"/>
                <a:gd name="T21" fmla="*/ 98 h 98"/>
                <a:gd name="T22" fmla="*/ 39 w 73"/>
                <a:gd name="T23" fmla="*/ 48 h 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98">
                  <a:moveTo>
                    <a:pt x="39" y="48"/>
                  </a:moveTo>
                  <a:lnTo>
                    <a:pt x="73" y="0"/>
                  </a:lnTo>
                  <a:lnTo>
                    <a:pt x="50" y="0"/>
                  </a:lnTo>
                  <a:lnTo>
                    <a:pt x="20" y="45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98"/>
                  </a:lnTo>
                  <a:lnTo>
                    <a:pt x="20" y="98"/>
                  </a:lnTo>
                  <a:lnTo>
                    <a:pt x="20" y="50"/>
                  </a:lnTo>
                  <a:lnTo>
                    <a:pt x="50" y="98"/>
                  </a:lnTo>
                  <a:lnTo>
                    <a:pt x="73" y="98"/>
                  </a:lnTo>
                  <a:lnTo>
                    <a:pt x="39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14195" y="8280"/>
              <a:ext cx="461" cy="84"/>
            </a:xfrm>
            <a:custGeom>
              <a:avLst/>
              <a:gdLst>
                <a:gd name="T0" fmla="*/ 0 w 461"/>
                <a:gd name="T1" fmla="*/ 84 h 84"/>
                <a:gd name="T2" fmla="*/ 0 w 461"/>
                <a:gd name="T3" fmla="*/ 84 h 84"/>
                <a:gd name="T4" fmla="*/ 0 w 461"/>
                <a:gd name="T5" fmla="*/ 84 h 84"/>
                <a:gd name="T6" fmla="*/ 461 w 461"/>
                <a:gd name="T7" fmla="*/ 84 h 84"/>
                <a:gd name="T8" fmla="*/ 461 w 461"/>
                <a:gd name="T9" fmla="*/ 0 h 84"/>
                <a:gd name="T10" fmla="*/ 0 w 461"/>
                <a:gd name="T11" fmla="*/ 31 h 84"/>
                <a:gd name="T12" fmla="*/ 0 w 461"/>
                <a:gd name="T13" fmla="*/ 84 h 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61" h="84">
                  <a:moveTo>
                    <a:pt x="0" y="84"/>
                  </a:moveTo>
                  <a:lnTo>
                    <a:pt x="0" y="84"/>
                  </a:lnTo>
                  <a:lnTo>
                    <a:pt x="461" y="84"/>
                  </a:lnTo>
                  <a:lnTo>
                    <a:pt x="461" y="0"/>
                  </a:lnTo>
                  <a:lnTo>
                    <a:pt x="0" y="3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06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4195" y="7897"/>
              <a:ext cx="461" cy="221"/>
            </a:xfrm>
            <a:custGeom>
              <a:avLst/>
              <a:gdLst>
                <a:gd name="T0" fmla="*/ 2147483646 w 166"/>
                <a:gd name="T1" fmla="*/ 2147483646 h 79"/>
                <a:gd name="T2" fmla="*/ 2147483646 w 166"/>
                <a:gd name="T3" fmla="*/ 2147483646 h 79"/>
                <a:gd name="T4" fmla="*/ 2147483646 w 166"/>
                <a:gd name="T5" fmla="*/ 2147483646 h 79"/>
                <a:gd name="T6" fmla="*/ 2147483646 w 166"/>
                <a:gd name="T7" fmla="*/ 0 h 79"/>
                <a:gd name="T8" fmla="*/ 0 w 166"/>
                <a:gd name="T9" fmla="*/ 0 h 79"/>
                <a:gd name="T10" fmla="*/ 0 w 166"/>
                <a:gd name="T11" fmla="*/ 2147483646 h 79"/>
                <a:gd name="T12" fmla="*/ 2147483646 w 166"/>
                <a:gd name="T13" fmla="*/ 2147483646 h 79"/>
                <a:gd name="T14" fmla="*/ 0 w 166"/>
                <a:gd name="T15" fmla="*/ 2147483646 h 79"/>
                <a:gd name="T16" fmla="*/ 0 w 166"/>
                <a:gd name="T17" fmla="*/ 2147483646 h 79"/>
                <a:gd name="T18" fmla="*/ 2147483646 w 166"/>
                <a:gd name="T19" fmla="*/ 2147483646 h 79"/>
                <a:gd name="T20" fmla="*/ 2147483646 w 166"/>
                <a:gd name="T21" fmla="*/ 2147483646 h 79"/>
                <a:gd name="T22" fmla="*/ 2147483646 w 166"/>
                <a:gd name="T23" fmla="*/ 2147483646 h 7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6" h="79">
                  <a:moveTo>
                    <a:pt x="166" y="39"/>
                  </a:moveTo>
                  <a:cubicBezTo>
                    <a:pt x="62" y="55"/>
                    <a:pt x="62" y="55"/>
                    <a:pt x="62" y="55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59" y="11"/>
                    <a:pt x="144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9"/>
                    <a:pt x="166" y="39"/>
                    <a:pt x="166" y="39"/>
                  </a:cubicBezTo>
                </a:path>
              </a:pathLst>
            </a:custGeom>
            <a:solidFill>
              <a:srgbClr val="F06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612" y="801688"/>
            <a:ext cx="22132777" cy="15113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7200" b="1" i="0" baseline="0" dirty="0">
                <a:solidFill>
                  <a:schemeClr val="bg1"/>
                </a:solidFill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25612" y="3042444"/>
            <a:ext cx="22132851" cy="9158288"/>
          </a:xfrm>
        </p:spPr>
        <p:txBody>
          <a:bodyPr rtlCol="0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  <a:lvl2pPr>
              <a:defRPr lang="ru-RU" dirty="0">
                <a:solidFill>
                  <a:schemeClr val="bg1"/>
                </a:solidFill>
              </a:defRPr>
            </a:lvl2pPr>
            <a:lvl3pPr>
              <a:defRPr lang="ru-RU" dirty="0">
                <a:solidFill>
                  <a:schemeClr val="bg1"/>
                </a:solidFill>
              </a:defRPr>
            </a:lvl3pPr>
            <a:lvl4pPr>
              <a:defRPr lang="ru-RU" dirty="0" smtClean="0">
                <a:solidFill>
                  <a:schemeClr val="bg1"/>
                </a:solidFill>
              </a:defRPr>
            </a:lvl4pPr>
            <a:lvl5pPr>
              <a:defRPr lang="ru-RU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Уровень 1</a:t>
            </a:r>
          </a:p>
          <a:p>
            <a:pPr lvl="2"/>
            <a:r>
              <a:rPr lang="ru-RU" dirty="0"/>
              <a:t>Уровень 2</a:t>
            </a:r>
          </a:p>
          <a:p>
            <a:pPr lvl="3"/>
            <a:r>
              <a:rPr lang="ru-RU" dirty="0"/>
              <a:t>Уровень 3</a:t>
            </a:r>
          </a:p>
          <a:p>
            <a:pPr lvl="4"/>
            <a:r>
              <a:rPr lang="ru-RU" dirty="0"/>
              <a:t>Важная мысль</a:t>
            </a:r>
          </a:p>
        </p:txBody>
      </p:sp>
    </p:spTree>
    <p:extLst>
      <p:ext uri="{BB962C8B-B14F-4D97-AF65-F5344CB8AC3E}">
        <p14:creationId xmlns:p14="http://schemas.microsoft.com/office/powerpoint/2010/main" val="178875907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612" y="752474"/>
            <a:ext cx="22132851" cy="1908175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8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8411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7C14595-520F-4646-B6F6-E3FD98F01BD3}"/>
              </a:ext>
            </a:extLst>
          </p:cNvPr>
          <p:cNvSpPr/>
          <p:nvPr userDrawn="1"/>
        </p:nvSpPr>
        <p:spPr>
          <a:xfrm>
            <a:off x="16771938" y="0"/>
            <a:ext cx="7612062" cy="12199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396075" y="-877887"/>
            <a:ext cx="2022475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75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35208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15636E0-FBBE-4F53-9F18-40D60EDA3DCC}"/>
              </a:ext>
            </a:extLst>
          </p:cNvPr>
          <p:cNvSpPr txBox="1"/>
          <p:nvPr userDrawn="1"/>
        </p:nvSpPr>
        <p:spPr>
          <a:xfrm>
            <a:off x="1125538" y="752475"/>
            <a:ext cx="6867525" cy="1144588"/>
          </a:xfrm>
          <a:prstGeom prst="rect">
            <a:avLst/>
          </a:prstGeom>
        </p:spPr>
        <p:txBody>
          <a:bodyPr lIns="0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ru-RU" altLang="ru-RU" sz="8000" b="1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Содержание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2651296" y="3423600"/>
            <a:ext cx="72005" cy="1263600"/>
          </a:xfrm>
          <a:solidFill>
            <a:schemeClr val="accent1"/>
          </a:solidFill>
        </p:spPr>
        <p:txBody>
          <a:bodyPr tIns="0" rIns="1620000" anchor="ctr" anchorCtr="1"/>
          <a:lstStyle>
            <a:lvl1pPr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3418292" y="3433159"/>
            <a:ext cx="8014353" cy="1260000"/>
          </a:xfrm>
        </p:spPr>
        <p:txBody>
          <a:bodyPr anchor="ctr"/>
          <a:lstStyle>
            <a:lvl1pPr>
              <a:defRPr sz="40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/>
          </p:nvPr>
        </p:nvSpPr>
        <p:spPr>
          <a:xfrm>
            <a:off x="2651296" y="5418200"/>
            <a:ext cx="72005" cy="1263600"/>
          </a:xfrm>
          <a:solidFill>
            <a:schemeClr val="accent1"/>
          </a:solidFill>
        </p:spPr>
        <p:txBody>
          <a:bodyPr tIns="0" rIns="1620000" anchor="ctr" anchorCtr="1"/>
          <a:lstStyle>
            <a:lvl1pPr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3"/>
          </p:nvPr>
        </p:nvSpPr>
        <p:spPr>
          <a:xfrm>
            <a:off x="3415485" y="5428039"/>
            <a:ext cx="8014353" cy="1260000"/>
          </a:xfrm>
        </p:spPr>
        <p:txBody>
          <a:bodyPr anchor="ctr"/>
          <a:lstStyle>
            <a:lvl1pPr>
              <a:defRPr sz="40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4"/>
          </p:nvPr>
        </p:nvSpPr>
        <p:spPr>
          <a:xfrm>
            <a:off x="2651296" y="7424404"/>
            <a:ext cx="72005" cy="1263600"/>
          </a:xfrm>
          <a:solidFill>
            <a:schemeClr val="accent1"/>
          </a:solidFill>
        </p:spPr>
        <p:txBody>
          <a:bodyPr tIns="0" rIns="1620000" anchor="ctr" anchorCtr="1"/>
          <a:lstStyle>
            <a:lvl1pPr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5"/>
          </p:nvPr>
        </p:nvSpPr>
        <p:spPr>
          <a:xfrm>
            <a:off x="3415485" y="7424404"/>
            <a:ext cx="8014353" cy="1260000"/>
          </a:xfrm>
        </p:spPr>
        <p:txBody>
          <a:bodyPr anchor="ctr"/>
          <a:lstStyle>
            <a:lvl1pPr>
              <a:defRPr sz="40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quarter" idx="16"/>
          </p:nvPr>
        </p:nvSpPr>
        <p:spPr>
          <a:xfrm>
            <a:off x="2651296" y="9487987"/>
            <a:ext cx="72005" cy="1263600"/>
          </a:xfrm>
          <a:solidFill>
            <a:schemeClr val="accent1"/>
          </a:solidFill>
        </p:spPr>
        <p:txBody>
          <a:bodyPr tIns="0" rIns="1620000" anchor="ctr" anchorCtr="1"/>
          <a:lstStyle>
            <a:lvl1pPr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7"/>
          </p:nvPr>
        </p:nvSpPr>
        <p:spPr>
          <a:xfrm>
            <a:off x="3415485" y="9487987"/>
            <a:ext cx="8014353" cy="1260000"/>
          </a:xfrm>
        </p:spPr>
        <p:txBody>
          <a:bodyPr anchor="ctr"/>
          <a:lstStyle>
            <a:lvl1pPr>
              <a:defRPr sz="40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18"/>
          </p:nvPr>
        </p:nvSpPr>
        <p:spPr>
          <a:xfrm>
            <a:off x="13950451" y="3423600"/>
            <a:ext cx="72005" cy="1263600"/>
          </a:xfrm>
          <a:solidFill>
            <a:schemeClr val="accent1"/>
          </a:solidFill>
        </p:spPr>
        <p:txBody>
          <a:bodyPr tIns="0" rIns="1620000" anchor="ctr" anchorCtr="1"/>
          <a:lstStyle>
            <a:lvl1pPr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19"/>
          </p:nvPr>
        </p:nvSpPr>
        <p:spPr>
          <a:xfrm>
            <a:off x="14672564" y="3433159"/>
            <a:ext cx="8014353" cy="1260000"/>
          </a:xfrm>
        </p:spPr>
        <p:txBody>
          <a:bodyPr anchor="ctr"/>
          <a:lstStyle>
            <a:lvl1pPr>
              <a:defRPr sz="40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20"/>
          </p:nvPr>
        </p:nvSpPr>
        <p:spPr>
          <a:xfrm>
            <a:off x="13950451" y="5418200"/>
            <a:ext cx="72005" cy="1263600"/>
          </a:xfrm>
          <a:solidFill>
            <a:schemeClr val="accent1"/>
          </a:solidFill>
        </p:spPr>
        <p:txBody>
          <a:bodyPr tIns="0" rIns="1620000" anchor="ctr" anchorCtr="1"/>
          <a:lstStyle>
            <a:lvl1pPr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Текст 6"/>
          <p:cNvSpPr>
            <a:spLocks noGrp="1"/>
          </p:cNvSpPr>
          <p:nvPr>
            <p:ph type="body" sz="quarter" idx="21"/>
          </p:nvPr>
        </p:nvSpPr>
        <p:spPr>
          <a:xfrm>
            <a:off x="14672564" y="5428794"/>
            <a:ext cx="8014353" cy="1260000"/>
          </a:xfrm>
        </p:spPr>
        <p:txBody>
          <a:bodyPr anchor="ctr"/>
          <a:lstStyle>
            <a:lvl1pPr>
              <a:defRPr sz="40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22"/>
          </p:nvPr>
        </p:nvSpPr>
        <p:spPr>
          <a:xfrm>
            <a:off x="13950451" y="7424404"/>
            <a:ext cx="72005" cy="1263600"/>
          </a:xfrm>
          <a:solidFill>
            <a:schemeClr val="accent1"/>
          </a:solidFill>
        </p:spPr>
        <p:txBody>
          <a:bodyPr tIns="0" rIns="1620000" anchor="ctr" anchorCtr="1"/>
          <a:lstStyle>
            <a:lvl1pPr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3"/>
          </p:nvPr>
        </p:nvSpPr>
        <p:spPr>
          <a:xfrm>
            <a:off x="14672564" y="7441172"/>
            <a:ext cx="8014353" cy="1260000"/>
          </a:xfrm>
        </p:spPr>
        <p:txBody>
          <a:bodyPr anchor="ctr"/>
          <a:lstStyle>
            <a:lvl1pPr>
              <a:defRPr sz="40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quarter" idx="24"/>
          </p:nvPr>
        </p:nvSpPr>
        <p:spPr>
          <a:xfrm>
            <a:off x="13950451" y="9487987"/>
            <a:ext cx="72005" cy="1263600"/>
          </a:xfrm>
          <a:solidFill>
            <a:schemeClr val="accent1"/>
          </a:solidFill>
        </p:spPr>
        <p:txBody>
          <a:bodyPr tIns="0" rIns="1620000" anchor="ctr" anchorCtr="1"/>
          <a:lstStyle>
            <a:lvl1pPr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5"/>
          </p:nvPr>
        </p:nvSpPr>
        <p:spPr>
          <a:xfrm>
            <a:off x="14672564" y="9488742"/>
            <a:ext cx="8014353" cy="1260000"/>
          </a:xfrm>
        </p:spPr>
        <p:txBody>
          <a:bodyPr anchor="ctr"/>
          <a:lstStyle>
            <a:lvl1pPr>
              <a:defRPr sz="40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66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ели и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idx="35"/>
          </p:nvPr>
        </p:nvSpPr>
        <p:spPr>
          <a:xfrm>
            <a:off x="12574588" y="4568825"/>
            <a:ext cx="10683801" cy="7631574"/>
          </a:xfrm>
        </p:spPr>
        <p:txBody>
          <a:bodyPr rtlCol="0">
            <a:noAutofit/>
          </a:bodyPr>
          <a:lstStyle>
            <a:lvl1pPr>
              <a:defRPr lang="ru-RU" sz="4000" dirty="0"/>
            </a:lvl1pPr>
            <a:lvl2pPr>
              <a:defRPr lang="ru-RU" sz="3600" dirty="0"/>
            </a:lvl2pPr>
            <a:lvl3pPr>
              <a:defRPr lang="ru-RU" sz="3200" dirty="0"/>
            </a:lvl3pPr>
            <a:lvl4pPr>
              <a:defRPr lang="ru-RU" sz="2800" dirty="0" smtClean="0"/>
            </a:lvl4pPr>
            <a:lvl5pPr>
              <a:defRPr lang="ru-RU" sz="4000" dirty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Уровень 1</a:t>
            </a:r>
          </a:p>
          <a:p>
            <a:pPr lvl="2"/>
            <a:r>
              <a:rPr lang="ru-RU" dirty="0"/>
              <a:t>Уровень 2</a:t>
            </a:r>
          </a:p>
          <a:p>
            <a:pPr lvl="3"/>
            <a:r>
              <a:rPr lang="ru-RU" dirty="0"/>
              <a:t>Уровень 3</a:t>
            </a:r>
          </a:p>
          <a:p>
            <a:pPr lvl="4"/>
            <a:r>
              <a:rPr lang="ru-RU" dirty="0"/>
              <a:t>Важная мысль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6"/>
          </p:nvPr>
        </p:nvSpPr>
        <p:spPr>
          <a:xfrm>
            <a:off x="1125613" y="4584504"/>
            <a:ext cx="10683800" cy="7629409"/>
          </a:xfrm>
        </p:spPr>
        <p:txBody>
          <a:bodyPr rtlCol="0">
            <a:noAutofit/>
          </a:bodyPr>
          <a:lstStyle>
            <a:lvl1pPr>
              <a:defRPr lang="ru-RU" sz="4000" dirty="0"/>
            </a:lvl1pPr>
            <a:lvl2pPr>
              <a:defRPr lang="ru-RU" sz="3600" dirty="0"/>
            </a:lvl2pPr>
            <a:lvl3pPr>
              <a:defRPr lang="ru-RU" sz="3200" dirty="0"/>
            </a:lvl3pPr>
            <a:lvl4pPr>
              <a:defRPr lang="ru-RU" sz="2800" dirty="0" smtClean="0"/>
            </a:lvl4pPr>
            <a:lvl5pPr>
              <a:defRPr lang="ru-RU" sz="40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25612" y="752400"/>
            <a:ext cx="22132851" cy="190825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8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7"/>
          </p:nvPr>
        </p:nvSpPr>
        <p:spPr>
          <a:xfrm>
            <a:off x="1125537" y="3423599"/>
            <a:ext cx="10683875" cy="762639"/>
          </a:xfrm>
        </p:spPr>
        <p:txBody>
          <a:bodyPr/>
          <a:lstStyle>
            <a:lvl1pPr>
              <a:defRPr sz="4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38"/>
          </p:nvPr>
        </p:nvSpPr>
        <p:spPr>
          <a:xfrm>
            <a:off x="12574587" y="3423599"/>
            <a:ext cx="10683875" cy="762639"/>
          </a:xfrm>
        </p:spPr>
        <p:txBody>
          <a:bodyPr/>
          <a:lstStyle>
            <a:lvl1pPr>
              <a:defRPr sz="4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791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25612" y="3042444"/>
            <a:ext cx="10684570" cy="9158288"/>
          </a:xfrm>
        </p:spPr>
        <p:txBody>
          <a:bodyPr rtlCol="0">
            <a:noAutofit/>
          </a:bodyPr>
          <a:lstStyle>
            <a:lvl1pPr>
              <a:defRPr lang="ru-RU" dirty="0"/>
            </a:lvl1pPr>
            <a:lvl2pPr>
              <a:defRPr lang="ru-RU" dirty="0"/>
            </a:lvl2pPr>
            <a:lvl3pPr>
              <a:defRPr lang="ru-RU" dirty="0"/>
            </a:lvl3pPr>
            <a:lvl4pPr>
              <a:defRPr lang="ru-RU" dirty="0" smtClean="0"/>
            </a:lvl4pPr>
            <a:lvl5pPr>
              <a:defRPr lang="ru-RU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Уровень 1</a:t>
            </a:r>
          </a:p>
          <a:p>
            <a:pPr lvl="2"/>
            <a:r>
              <a:rPr lang="ru-RU" dirty="0"/>
              <a:t>Уровень 2</a:t>
            </a:r>
          </a:p>
          <a:p>
            <a:pPr lvl="3"/>
            <a:r>
              <a:rPr lang="ru-RU" dirty="0"/>
              <a:t>Уровень 3</a:t>
            </a:r>
          </a:p>
          <a:p>
            <a:pPr lvl="4"/>
            <a:r>
              <a:rPr lang="ru-RU" dirty="0"/>
              <a:t>Важная мысль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573600" y="3041650"/>
            <a:ext cx="10684570" cy="9158288"/>
          </a:xfrm>
        </p:spPr>
        <p:txBody>
          <a:bodyPr rtlCol="0">
            <a:noAutofit/>
          </a:bodyPr>
          <a:lstStyle>
            <a:lvl1pPr>
              <a:defRPr lang="ru-RU" dirty="0"/>
            </a:lvl1pPr>
            <a:lvl2pPr>
              <a:defRPr lang="ru-RU" dirty="0"/>
            </a:lvl2pPr>
            <a:lvl3pPr>
              <a:defRPr lang="ru-RU" dirty="0"/>
            </a:lvl3pPr>
            <a:lvl4pPr>
              <a:defRPr lang="ru-RU" dirty="0" smtClean="0"/>
            </a:lvl4pPr>
            <a:lvl5pPr>
              <a:defRPr lang="ru-RU" dirty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Уровень 1</a:t>
            </a:r>
          </a:p>
          <a:p>
            <a:pPr lvl="2"/>
            <a:r>
              <a:rPr lang="ru-RU" dirty="0"/>
              <a:t>Уровень 2</a:t>
            </a:r>
          </a:p>
          <a:p>
            <a:pPr lvl="3"/>
            <a:r>
              <a:rPr lang="ru-RU" dirty="0"/>
              <a:t>Уровень 3</a:t>
            </a:r>
          </a:p>
          <a:p>
            <a:pPr lvl="4"/>
            <a:r>
              <a:rPr lang="ru-RU" dirty="0"/>
              <a:t>Важная мысль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25612" y="752400"/>
            <a:ext cx="22132851" cy="190825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80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DDE72058-4825-4E2E-85D3-57D9355A33C4}"/>
              </a:ext>
            </a:extLst>
          </p:cNvPr>
          <p:cNvSpPr/>
          <p:nvPr userDrawn="1"/>
        </p:nvSpPr>
        <p:spPr>
          <a:xfrm>
            <a:off x="14863763" y="5340350"/>
            <a:ext cx="8394700" cy="6861175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7" name="Прямоугольник 10">
            <a:extLst>
              <a:ext uri="{FF2B5EF4-FFF2-40B4-BE49-F238E27FC236}">
                <a16:creationId xmlns:a16="http://schemas.microsoft.com/office/drawing/2014/main" id="{E3A13111-D9DB-41BD-BB94-4F77A21ABA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5538" y="5340350"/>
            <a:ext cx="12974637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ru-RU" sz="4000" b="1">
                <a:solidFill>
                  <a:schemeClr val="accent1"/>
                </a:solidFill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Development and implementation of functionality</a:t>
            </a:r>
          </a:p>
        </p:txBody>
      </p:sp>
      <p:sp>
        <p:nvSpPr>
          <p:cNvPr id="9" name="Прямоугольник 14">
            <a:extLst>
              <a:ext uri="{FF2B5EF4-FFF2-40B4-BE49-F238E27FC236}">
                <a16:creationId xmlns:a16="http://schemas.microsoft.com/office/drawing/2014/main" id="{3EF6079D-E666-4325-8759-6D891BDC97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138400" y="5364163"/>
            <a:ext cx="406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ru-RU" sz="4000" b="1">
                <a:solidFill>
                  <a:schemeClr val="bg1"/>
                </a:solidFill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Key Facts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25612" y="733436"/>
            <a:ext cx="22132777" cy="2308214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lang="en-US" sz="7200" b="1" i="0" baseline="0" dirty="0">
                <a:latin typeface="Arial Полужирный" charset="0"/>
                <a:ea typeface="Arial Полужирный" charset="0"/>
                <a:cs typeface="Arial Полужирный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2"/>
          </p:nvPr>
        </p:nvSpPr>
        <p:spPr>
          <a:xfrm>
            <a:off x="1146249" y="3424238"/>
            <a:ext cx="22112139" cy="1144587"/>
          </a:xfrm>
        </p:spPr>
        <p:txBody>
          <a:bodyPr rtlCol="0">
            <a:noAutofit/>
          </a:bodyPr>
          <a:lstStyle>
            <a:lvl1pPr>
              <a:defRPr lang="ru-RU" sz="3600" baseline="0" dirty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25611" y="6477000"/>
            <a:ext cx="12974563" cy="5723732"/>
          </a:xfrm>
        </p:spPr>
        <p:txBody>
          <a:bodyPr rtlCol="0">
            <a:noAutofit/>
          </a:bodyPr>
          <a:lstStyle>
            <a:lvl1pPr>
              <a:defRPr lang="ru-RU" sz="3200" dirty="0"/>
            </a:lvl1pPr>
            <a:lvl2pPr>
              <a:defRPr lang="ru-RU" sz="2800" dirty="0"/>
            </a:lvl2pPr>
            <a:lvl3pPr>
              <a:defRPr lang="ru-RU" sz="2400" dirty="0"/>
            </a:lvl3pPr>
            <a:lvl4pPr>
              <a:defRPr lang="ru-RU" sz="2000" dirty="0" smtClean="0"/>
            </a:lvl4pPr>
            <a:lvl5pPr>
              <a:defRPr lang="ru-RU" sz="3200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Уровень 1</a:t>
            </a:r>
          </a:p>
          <a:p>
            <a:pPr lvl="2"/>
            <a:r>
              <a:rPr lang="ru-RU" dirty="0"/>
              <a:t>Уровень 2</a:t>
            </a:r>
          </a:p>
          <a:p>
            <a:pPr lvl="3"/>
            <a:r>
              <a:rPr lang="ru-RU" dirty="0"/>
              <a:t>Уровень 3</a:t>
            </a:r>
          </a:p>
          <a:p>
            <a:pPr lvl="4"/>
            <a:r>
              <a:rPr lang="ru-RU" dirty="0"/>
              <a:t>Важная мысль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15244763" y="6404094"/>
            <a:ext cx="7632700" cy="5414844"/>
          </a:xfrm>
        </p:spPr>
        <p:txBody>
          <a:bodyPr rtlCol="0">
            <a:noAutofit/>
          </a:bodyPr>
          <a:lstStyle>
            <a:lvl1pPr>
              <a:defRPr lang="ru-RU" sz="32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ru-RU" sz="2800" dirty="0">
                <a:solidFill>
                  <a:schemeClr val="bg1"/>
                </a:solidFill>
              </a:defRPr>
            </a:lvl2pPr>
            <a:lvl3pPr>
              <a:defRPr lang="ru-RU" sz="2400" dirty="0">
                <a:solidFill>
                  <a:schemeClr val="bg1"/>
                </a:solidFill>
              </a:defRPr>
            </a:lvl3pPr>
            <a:lvl4pPr>
              <a:defRPr lang="ru-RU" sz="2000" dirty="0" smtClean="0">
                <a:solidFill>
                  <a:schemeClr val="bg1"/>
                </a:solidFill>
              </a:defRPr>
            </a:lvl4pPr>
            <a:lvl5pPr>
              <a:defRPr lang="ru-RU" sz="3200" dirty="0" smtClean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Уровень 1</a:t>
            </a:r>
          </a:p>
          <a:p>
            <a:pPr lvl="2"/>
            <a:r>
              <a:rPr lang="ru-RU" dirty="0"/>
              <a:t>Уровень 2</a:t>
            </a:r>
          </a:p>
          <a:p>
            <a:pPr lvl="3"/>
            <a:r>
              <a:rPr lang="ru-RU" dirty="0"/>
              <a:t>Уровень 3</a:t>
            </a:r>
          </a:p>
          <a:p>
            <a:pPr lvl="4"/>
            <a:r>
              <a:rPr lang="ru-RU" dirty="0"/>
              <a:t>Важная мысль</a:t>
            </a:r>
          </a:p>
        </p:txBody>
      </p:sp>
    </p:spTree>
    <p:extLst>
      <p:ext uri="{BB962C8B-B14F-4D97-AF65-F5344CB8AC3E}">
        <p14:creationId xmlns:p14="http://schemas.microsoft.com/office/powerpoint/2010/main" val="94753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31888" y="3043238"/>
            <a:ext cx="22126575" cy="915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Уровень 1</a:t>
            </a:r>
          </a:p>
          <a:p>
            <a:pPr lvl="2"/>
            <a:r>
              <a:rPr lang="ru-RU" altLang="ru-RU"/>
              <a:t>Уровень 2</a:t>
            </a:r>
          </a:p>
          <a:p>
            <a:pPr lvl="3"/>
            <a:r>
              <a:rPr lang="ru-RU" altLang="ru-RU"/>
              <a:t>Уровень 3</a:t>
            </a:r>
          </a:p>
          <a:p>
            <a:pPr lvl="4"/>
            <a:r>
              <a:rPr lang="ru-RU" altLang="ru-RU"/>
              <a:t>Важная мысль</a:t>
            </a:r>
          </a:p>
        </p:txBody>
      </p:sp>
      <p:sp>
        <p:nvSpPr>
          <p:cNvPr id="1027" name="Номер слайда 1">
            <a:extLst>
              <a:ext uri="{FF2B5EF4-FFF2-40B4-BE49-F238E27FC236}">
                <a16:creationId xmlns:a16="http://schemas.microsoft.com/office/drawing/2014/main" id="{50B5CA6B-7396-4057-A5FC-C90544E11745}"/>
              </a:ext>
            </a:extLst>
          </p:cNvPr>
          <p:cNvSpPr txBox="1">
            <a:spLocks/>
          </p:cNvSpPr>
          <p:nvPr userDrawn="1">
            <p:custDataLst>
              <p:tags r:id="rId23"/>
            </p:custDataLst>
          </p:nvPr>
        </p:nvSpPr>
        <p:spPr bwMode="auto">
          <a:xfrm>
            <a:off x="1125538" y="12698413"/>
            <a:ext cx="11445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68" tIns="91434" rIns="182868" bIns="91434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5F5F5F"/>
              </a:buClr>
              <a:defRPr/>
            </a:pPr>
            <a:fld id="{0516AACE-4BA9-4D4C-B526-E829D797FDF1}" type="slidenum">
              <a:rPr lang="ru-RU" altLang="ru-RU" sz="2000" smtClean="0">
                <a:latin typeface="Arial Обычный"/>
                <a:ea typeface="Arial Обычный"/>
                <a:cs typeface="Arial Обычный"/>
              </a:rPr>
              <a:pPr eaLnBrk="1" hangingPunct="1">
                <a:buClr>
                  <a:srgbClr val="5F5F5F"/>
                </a:buClr>
                <a:defRPr/>
              </a:pPr>
              <a:t>‹#›</a:t>
            </a:fld>
            <a:endParaRPr lang="ru-RU" altLang="ru-RU" sz="3200">
              <a:latin typeface="Arial Обычный"/>
              <a:ea typeface="Arial Обычный"/>
              <a:cs typeface="Arial Обычный"/>
            </a:endParaRPr>
          </a:p>
        </p:txBody>
      </p:sp>
      <p:sp>
        <p:nvSpPr>
          <p:cNvPr id="1028" name="Прямоугольник 7">
            <a:extLst>
              <a:ext uri="{FF2B5EF4-FFF2-40B4-BE49-F238E27FC236}">
                <a16:creationId xmlns:a16="http://schemas.microsoft.com/office/drawing/2014/main" id="{629D2B5A-EB68-4CE1-9F4C-56DC553F95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963" y="12714288"/>
            <a:ext cx="2273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ru-RU" sz="2000" dirty="0">
                <a:solidFill>
                  <a:srgbClr val="7F7F7F"/>
                </a:solidFill>
              </a:rPr>
              <a:t>© TerraLink | 20</a:t>
            </a:r>
            <a:r>
              <a:rPr lang="ru-RU" altLang="ru-RU" sz="2000" dirty="0">
                <a:solidFill>
                  <a:srgbClr val="7F7F7F"/>
                </a:solidFill>
              </a:rPr>
              <a:t>20</a:t>
            </a:r>
            <a:endParaRPr lang="ru-RU" altLang="ru-RU" sz="2000" dirty="0">
              <a:solidFill>
                <a:srgbClr val="7F7F7F"/>
              </a:solidFill>
              <a:latin typeface="Arial Обычный"/>
              <a:ea typeface="Arial Обычный"/>
              <a:cs typeface="Arial Обычный"/>
            </a:endParaRPr>
          </a:p>
        </p:txBody>
      </p:sp>
      <p:pic>
        <p:nvPicPr>
          <p:cNvPr id="1029" name="Picture 5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3425" y="12531725"/>
            <a:ext cx="1163638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57" r:id="rId1"/>
    <p:sldLayoutId id="2147485748" r:id="rId2"/>
    <p:sldLayoutId id="2147485749" r:id="rId3"/>
    <p:sldLayoutId id="2147485758" r:id="rId4"/>
    <p:sldLayoutId id="2147485750" r:id="rId5"/>
    <p:sldLayoutId id="2147485759" r:id="rId6"/>
    <p:sldLayoutId id="2147485751" r:id="rId7"/>
    <p:sldLayoutId id="2147485752" r:id="rId8"/>
    <p:sldLayoutId id="2147485760" r:id="rId9"/>
    <p:sldLayoutId id="2147485761" r:id="rId10"/>
    <p:sldLayoutId id="2147485762" r:id="rId11"/>
    <p:sldLayoutId id="2147485753" r:id="rId12"/>
    <p:sldLayoutId id="2147485763" r:id="rId13"/>
    <p:sldLayoutId id="2147485754" r:id="rId14"/>
    <p:sldLayoutId id="2147485755" r:id="rId15"/>
    <p:sldLayoutId id="2147485756" r:id="rId16"/>
    <p:sldLayoutId id="2147485764" r:id="rId17"/>
    <p:sldLayoutId id="2147485765" r:id="rId18"/>
    <p:sldLayoutId id="2147485766" r:id="rId19"/>
    <p:sldLayoutId id="2147485767" r:id="rId20"/>
    <p:sldLayoutId id="2147485768" r:id="rId21"/>
  </p:sldLayoutIdLst>
  <p:hf hdr="0" dt="0"/>
  <p:txStyles>
    <p:titleStyle>
      <a:lvl1pPr algn="l" defTabSz="1827213" rtl="0" eaLnBrk="0" fontAlgn="base" hangingPunct="0">
        <a:lnSpc>
          <a:spcPts val="10000"/>
        </a:lnSpc>
        <a:spcBef>
          <a:spcPct val="0"/>
        </a:spcBef>
        <a:spcAft>
          <a:spcPct val="0"/>
        </a:spcAft>
        <a:defRPr sz="8000" kern="1200">
          <a:solidFill>
            <a:schemeClr val="tx1"/>
          </a:solidFill>
          <a:latin typeface="Avenir Средний" charset="0"/>
          <a:ea typeface="+mj-ea"/>
          <a:cs typeface="+mj-cs"/>
        </a:defRPr>
      </a:lvl1pPr>
      <a:lvl2pPr algn="l" defTabSz="1827213" rtl="0" eaLnBrk="0" fontAlgn="base" hangingPunct="0">
        <a:lnSpc>
          <a:spcPts val="10000"/>
        </a:lnSpc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Avenir Средний"/>
        </a:defRPr>
      </a:lvl2pPr>
      <a:lvl3pPr algn="l" defTabSz="1827213" rtl="0" eaLnBrk="0" fontAlgn="base" hangingPunct="0">
        <a:lnSpc>
          <a:spcPts val="10000"/>
        </a:lnSpc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Avenir Средний"/>
        </a:defRPr>
      </a:lvl3pPr>
      <a:lvl4pPr algn="l" defTabSz="1827213" rtl="0" eaLnBrk="0" fontAlgn="base" hangingPunct="0">
        <a:lnSpc>
          <a:spcPts val="10000"/>
        </a:lnSpc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Avenir Средний"/>
        </a:defRPr>
      </a:lvl4pPr>
      <a:lvl5pPr algn="l" defTabSz="1827213" rtl="0" eaLnBrk="0" fontAlgn="base" hangingPunct="0">
        <a:lnSpc>
          <a:spcPts val="10000"/>
        </a:lnSpc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Avenir Средний"/>
        </a:defRPr>
      </a:lvl5pPr>
      <a:lvl6pPr marL="457200" algn="l" defTabSz="1827213" rtl="0" fontAlgn="base">
        <a:lnSpc>
          <a:spcPts val="10000"/>
        </a:lnSpc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Avenir Средний"/>
        </a:defRPr>
      </a:lvl6pPr>
      <a:lvl7pPr marL="914400" algn="l" defTabSz="1827213" rtl="0" fontAlgn="base">
        <a:lnSpc>
          <a:spcPts val="10000"/>
        </a:lnSpc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Avenir Средний"/>
        </a:defRPr>
      </a:lvl7pPr>
      <a:lvl8pPr marL="1371600" algn="l" defTabSz="1827213" rtl="0" fontAlgn="base">
        <a:lnSpc>
          <a:spcPts val="10000"/>
        </a:lnSpc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Avenir Средний"/>
        </a:defRPr>
      </a:lvl8pPr>
      <a:lvl9pPr marL="1828800" algn="l" defTabSz="1827213" rtl="0" fontAlgn="base">
        <a:lnSpc>
          <a:spcPts val="10000"/>
        </a:lnSpc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Avenir Средний"/>
        </a:defRPr>
      </a:lvl9pPr>
    </p:titleStyle>
    <p:bodyStyle>
      <a:lvl1pPr algn="l" defTabSz="1827213" rtl="0" eaLnBrk="0" fontAlgn="base" hangingPunct="0">
        <a:spcBef>
          <a:spcPts val="600"/>
        </a:spcBef>
        <a:spcAft>
          <a:spcPts val="600"/>
        </a:spcAft>
        <a:defRPr sz="4400" kern="1200">
          <a:solidFill>
            <a:schemeClr val="tx1"/>
          </a:solidFill>
          <a:latin typeface="Arial Обычный" charset="0"/>
          <a:ea typeface="Arial Обычный" charset="0"/>
          <a:cs typeface="Arial Обычный" charset="0"/>
        </a:defRPr>
      </a:lvl1pPr>
      <a:lvl2pPr marL="717550" indent="-690563" algn="l" defTabSz="1906588" rtl="0" eaLnBrk="0" fontAlgn="base" hangingPunct="0">
        <a:spcBef>
          <a:spcPts val="600"/>
        </a:spcBef>
        <a:spcAft>
          <a:spcPts val="6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en-US" sz="4000" b="1" kern="1200" dirty="0">
          <a:solidFill>
            <a:schemeClr val="tx1"/>
          </a:solidFill>
          <a:latin typeface="Arial Обычный" charset="0"/>
          <a:ea typeface="Arial Обычный" charset="0"/>
          <a:cs typeface="Arial Обычный" charset="0"/>
        </a:defRPr>
      </a:lvl2pPr>
      <a:lvl3pPr marL="1511300" indent="-719138" algn="l" defTabSz="1827213" rtl="0" eaLnBrk="0" fontAlgn="base" hangingPunct="0">
        <a:spcBef>
          <a:spcPts val="600"/>
        </a:spcBef>
        <a:spcAft>
          <a:spcPts val="6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Arial Обычный" charset="0"/>
          <a:ea typeface="Arial Обычный" charset="0"/>
          <a:cs typeface="Arial Обычный" charset="0"/>
        </a:defRPr>
      </a:lvl3pPr>
      <a:lvl4pPr marL="2235200" indent="-661988" algn="l" defTabSz="1827213" rtl="0" eaLnBrk="0" fontAlgn="base" hangingPunct="0">
        <a:spcBef>
          <a:spcPts val="600"/>
        </a:spcBef>
        <a:spcAft>
          <a:spcPts val="600"/>
        </a:spcAft>
        <a:buClr>
          <a:schemeClr val="accent1"/>
        </a:buClr>
        <a:buFont typeface=".AppleSystemUIFont"/>
        <a:buChar char="−"/>
        <a:defRPr sz="2800" kern="1200">
          <a:solidFill>
            <a:schemeClr val="tx1"/>
          </a:solidFill>
          <a:latin typeface="Arial Обычный" charset="0"/>
          <a:ea typeface="Arial Обычный" charset="0"/>
          <a:cs typeface="Arial Обычный" charset="0"/>
        </a:defRPr>
      </a:lvl4pPr>
      <a:lvl5pPr marL="754063" indent="-754063" algn="l" defTabSz="1827213" rtl="0" eaLnBrk="0" fontAlgn="base" hangingPunct="0">
        <a:lnSpc>
          <a:spcPct val="90000"/>
        </a:lnSpc>
        <a:spcBef>
          <a:spcPts val="300"/>
        </a:spcBef>
        <a:spcAft>
          <a:spcPts val="300"/>
        </a:spcAft>
        <a:buClr>
          <a:schemeClr val="tx2"/>
        </a:buClr>
        <a:buSzPct val="150000"/>
        <a:buFont typeface="AppleSymbols"/>
        <a:buChar char="▎"/>
        <a:defRPr sz="4400" b="1" kern="1200">
          <a:solidFill>
            <a:schemeClr val="tx1"/>
          </a:solidFill>
          <a:latin typeface="+mn-lt"/>
          <a:ea typeface="Arial Обычный"/>
          <a:cs typeface="Arial Обычный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885950" y="4568825"/>
            <a:ext cx="20610513" cy="4197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72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Альбом отчетных форм еженедельной и ежемесячной отчетности по проекту</a:t>
            </a:r>
            <a:br>
              <a:rPr lang="en-US" altLang="ru-RU" sz="72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</a:br>
            <a:r>
              <a:rPr lang="ru-RU" altLang="ru-RU" sz="72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«Разработка и внедрение корпоративного решения «Система отчетности и контроля реализации проекта»</a:t>
            </a:r>
            <a:endParaRPr lang="ru-RU" altLang="ru-RU">
              <a:latin typeface="Arial Полужирный" panose="020B0704020202020204" pitchFamily="34" charset="0"/>
              <a:cs typeface="Arial Полужирный" panose="020B0704020202020204" pitchFamily="34" charset="0"/>
            </a:endParaRPr>
          </a:p>
        </p:txBody>
      </p:sp>
      <p:sp>
        <p:nvSpPr>
          <p:cNvPr id="1638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85950" y="11055350"/>
            <a:ext cx="16400463" cy="7635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ru-RU" altLang="ru-RU">
                <a:latin typeface="Arial Обычный"/>
                <a:ea typeface="Arial Обычный"/>
                <a:cs typeface="Arial Обычный"/>
              </a:rPr>
              <a:t>2020</a:t>
            </a:r>
          </a:p>
        </p:txBody>
      </p:sp>
      <p:sp>
        <p:nvSpPr>
          <p:cNvPr id="16388" name="Текст 4"/>
          <p:cNvSpPr>
            <a:spLocks noGrp="1"/>
          </p:cNvSpPr>
          <p:nvPr>
            <p:ph type="body" sz="quarter" idx="11"/>
          </p:nvPr>
        </p:nvSpPr>
        <p:spPr>
          <a:xfrm>
            <a:off x="1870075" y="10291763"/>
            <a:ext cx="16413163" cy="76358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ru-RU" altLang="ru-RU">
                <a:latin typeface="Arial Обычный"/>
                <a:ea typeface="Arial Обычный"/>
                <a:cs typeface="Arial Обычный"/>
              </a:rPr>
              <a:t>Москва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t="34773" r="3156" b="4375"/>
          <a:stretch>
            <a:fillRect/>
          </a:stretch>
        </p:blipFill>
        <p:spPr bwMode="auto">
          <a:xfrm>
            <a:off x="10107613" y="3162300"/>
            <a:ext cx="1404461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Проектирование – Ключевые показатели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(3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5)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4E998E80-A885-4514-AC2E-5B94DCE93E11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A79A1C59-D635-466E-AA55-A0122A8077B3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8766175"/>
          <a:ext cx="8650287" cy="316230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7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3" marB="45683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50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3" marB="45683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Выбор документов должен осуществляться на основе списка договоров выпуска документации</a:t>
                      </a:r>
                    </a:p>
                  </a:txBody>
                  <a:tcPr marL="91444" marR="91444" marT="45683" marB="456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36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3" marB="45683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колонку со статусом ревизии</a:t>
                      </a:r>
                    </a:p>
                  </a:txBody>
                  <a:tcPr marL="91444" marR="91444" marT="45683" marB="456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885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44" marR="91444" marT="45683" marB="45683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3" marB="456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8218"/>
              </p:ext>
            </p:extLst>
          </p:nvPr>
        </p:nvGraphicFramePr>
        <p:xfrm>
          <a:off x="1252537" y="5160078"/>
          <a:ext cx="8650287" cy="2902390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КИС СУПТД (ГРД) </a:t>
                      </a:r>
                      <a:r>
                        <a:rPr kumimoji="0" lang="ru-RU" altLang="ru-RU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(Интеграция через КСШ)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Показатели по документам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КИС СУПТД (ГРД) </a:t>
                      </a:r>
                      <a:r>
                        <a:rPr kumimoji="0" lang="ru-RU" altLang="ru-RU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(Интеграция через КСШ)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Показатели по документам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Проектирование – Отставание и мероприятия по его ликвидации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(4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5)</a:t>
            </a:r>
          </a:p>
        </p:txBody>
      </p:sp>
      <p:graphicFrame>
        <p:nvGraphicFramePr>
          <p:cNvPr id="10" name="Таблица 2">
            <a:extLst>
              <a:ext uri="{FF2B5EF4-FFF2-40B4-BE49-F238E27FC236}">
                <a16:creationId xmlns:a16="http://schemas.microsoft.com/office/drawing/2014/main" id="{947D5E64-B2E5-4F98-A74E-77EA27787598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82F345-1F17-4BF9-9E41-F59EB7491FEC}"/>
              </a:ext>
            </a:extLst>
          </p:cNvPr>
          <p:cNvGraphicFramePr>
            <a:graphicFrameLocks noGrp="1"/>
          </p:cNvGraphicFramePr>
          <p:nvPr/>
        </p:nvGraphicFramePr>
        <p:xfrm>
          <a:off x="10283825" y="3217863"/>
          <a:ext cx="12593639" cy="1951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8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4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8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7459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Дисциплина</a:t>
                      </a:r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Причины отставания</a:t>
                      </a:r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Мероприятия по ликвидации отставания</a:t>
                      </a:r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Прогнозная дата ликвидации отставания</a:t>
                      </a:r>
                    </a:p>
                  </a:txBody>
                  <a:tcPr marL="91446" marR="91446"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89">
                <a:tc>
                  <a:txBody>
                    <a:bodyPr/>
                    <a:lstStyle/>
                    <a:p>
                      <a:pPr algn="ctr"/>
                      <a:endParaRPr lang="ru-RU" sz="220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89">
                <a:tc>
                  <a:txBody>
                    <a:bodyPr/>
                    <a:lstStyle/>
                    <a:p>
                      <a:pPr algn="ctr"/>
                      <a:endParaRPr lang="ru-RU" sz="220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1F761690-C4BC-474B-8E5F-5149C32B7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256201"/>
              </p:ext>
            </p:extLst>
          </p:nvPr>
        </p:nvGraphicFramePr>
        <p:xfrm>
          <a:off x="1252538" y="8812693"/>
          <a:ext cx="8650286" cy="215658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886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5" marB="45675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7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5" marB="45675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По умолчанию список дисциплин должен заполняться исходя из дисциплин по которым зафиксировано отставания в разделе Проектирование – Ключевые показатели</a:t>
                      </a:r>
                    </a:p>
                  </a:txBody>
                  <a:tcPr marL="91444" marR="91444"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40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5" marB="45675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Предусмотреть возможность выбора других дисциплин и заполнения свободного текста</a:t>
                      </a:r>
                    </a:p>
                  </a:txBody>
                  <a:tcPr marL="91444" marR="91444"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Руководитель по проектированию / Начальник группы по проектированию/  Инженер проекта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731126"/>
              </p:ext>
            </p:extLst>
          </p:nvPr>
        </p:nvGraphicFramePr>
        <p:xfrm>
          <a:off x="1252538" y="5089369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6127" r="195" b="19366"/>
          <a:stretch>
            <a:fillRect/>
          </a:stretch>
        </p:blipFill>
        <p:spPr bwMode="auto">
          <a:xfrm>
            <a:off x="10369782" y="2574201"/>
            <a:ext cx="13692187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Проектирование – Персонал подрядчика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(5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5)</a:t>
            </a:r>
          </a:p>
        </p:txBody>
      </p:sp>
      <p:graphicFrame>
        <p:nvGraphicFramePr>
          <p:cNvPr id="10" name="Таблица 2">
            <a:extLst>
              <a:ext uri="{FF2B5EF4-FFF2-40B4-BE49-F238E27FC236}">
                <a16:creationId xmlns:a16="http://schemas.microsoft.com/office/drawing/2014/main" id="{D0566D38-A4B3-43BE-8160-148DCEA8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7250"/>
              </p:ext>
            </p:extLst>
          </p:nvPr>
        </p:nvGraphicFramePr>
        <p:xfrm>
          <a:off x="1297892" y="2779961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9359EF70-385D-462C-B833-D79EBE01A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385378"/>
              </p:ext>
            </p:extLst>
          </p:nvPr>
        </p:nvGraphicFramePr>
        <p:xfrm>
          <a:off x="1297892" y="9123611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76157"/>
              </p:ext>
            </p:extLst>
          </p:nvPr>
        </p:nvGraphicFramePr>
        <p:xfrm>
          <a:off x="1297891" y="4580065"/>
          <a:ext cx="8650287" cy="441508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 Подрядчика</a:t>
                      </a:r>
                      <a:r>
                        <a:rPr kumimoji="0" lang="en-US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Отчет Заказчика: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Количественные показатели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 Подрядчика</a:t>
                      </a:r>
                      <a:r>
                        <a:rPr kumimoji="0" lang="en-US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Отчет Заказчика: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Количественные показатели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Рабочее проектирование – Сводный 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 слайда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)</a:t>
            </a:r>
            <a:endParaRPr lang="ru-RU" altLang="ru-RU" sz="6000">
              <a:latin typeface="Arial Полужирный" panose="020B0704020202020204" pitchFamily="34" charset="0"/>
              <a:cs typeface="Arial Полужирный" panose="020B0704020202020204" pitchFamily="34" charset="0"/>
            </a:endParaRPr>
          </a:p>
        </p:txBody>
      </p:sp>
      <p:pic>
        <p:nvPicPr>
          <p:cNvPr id="27651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5" b="15068"/>
          <a:stretch>
            <a:fillRect/>
          </a:stretch>
        </p:blipFill>
        <p:spPr>
          <a:xfrm>
            <a:off x="361950" y="2278063"/>
            <a:ext cx="11329988" cy="6107112"/>
          </a:xfrm>
        </p:spPr>
      </p:pic>
      <p:pic>
        <p:nvPicPr>
          <p:cNvPr id="27652" name="Content Placeholder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t="15076" r="2390" b="62518"/>
          <a:stretch>
            <a:fillRect/>
          </a:stretch>
        </p:blipFill>
        <p:spPr bwMode="auto">
          <a:xfrm>
            <a:off x="361950" y="9126538"/>
            <a:ext cx="11066463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Content Placeholder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t="14456" b="73323"/>
          <a:stretch>
            <a:fillRect/>
          </a:stretch>
        </p:blipFill>
        <p:spPr bwMode="auto">
          <a:xfrm>
            <a:off x="11811000" y="2320925"/>
            <a:ext cx="11202988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Content Placeholder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7" b="17529"/>
          <a:stretch>
            <a:fillRect/>
          </a:stretch>
        </p:blipFill>
        <p:spPr bwMode="auto">
          <a:xfrm>
            <a:off x="11630025" y="4229100"/>
            <a:ext cx="12495213" cy="644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" t="13548" r="2231" b="17416"/>
          <a:stretch>
            <a:fillRect/>
          </a:stretch>
        </p:blipFill>
        <p:spPr>
          <a:xfrm>
            <a:off x="10031413" y="2278063"/>
            <a:ext cx="14195425" cy="6597650"/>
          </a:xfrm>
        </p:spPr>
      </p:pic>
      <p:sp>
        <p:nvSpPr>
          <p:cNvPr id="28675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Рабочее проектирование – Прогресс (1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5)</a:t>
            </a:r>
          </a:p>
        </p:txBody>
      </p:sp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327585DB-7F8F-40B3-B141-4AAD88A61250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AD1A2318-1CFF-43F5-85B7-CFE70E0DB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05325"/>
              </p:ext>
            </p:extLst>
          </p:nvPr>
        </p:nvGraphicFramePr>
        <p:xfrm>
          <a:off x="1262063" y="8875713"/>
          <a:ext cx="8650287" cy="26066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71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76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Рассмотреть возможность использования в качестве источника данных </a:t>
                      </a:r>
                      <a:r>
                        <a:rPr kumimoji="0" lang="en-US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Primavera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(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СКПиК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)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и 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67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порядковые номера строк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71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28284"/>
              </p:ext>
            </p:extLst>
          </p:nvPr>
        </p:nvGraphicFramePr>
        <p:xfrm>
          <a:off x="1252537" y="5195466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(При наличии данных)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Работы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t="34773" r="3156" b="4375"/>
          <a:stretch>
            <a:fillRect/>
          </a:stretch>
        </p:blipFill>
        <p:spPr bwMode="auto">
          <a:xfrm>
            <a:off x="10107613" y="3162300"/>
            <a:ext cx="1404461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Рабочее проектирование – Ключевые показатели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2/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5)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993F83D2-45FE-4137-A1B2-6738DD481E70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05F8FCBE-AC18-43CC-98B8-B27A7D85D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79793"/>
              </p:ext>
            </p:extLst>
          </p:nvPr>
        </p:nvGraphicFramePr>
        <p:xfrm>
          <a:off x="1252538" y="8766175"/>
          <a:ext cx="8650287" cy="385580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943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2" marB="4569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65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2" marB="45692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Выбор документов должен осуществляться на основе списка договоров выпуска документации</a:t>
                      </a:r>
                    </a:p>
                  </a:txBody>
                  <a:tcPr marL="91444" marR="91444" marT="45692" marB="456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58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2" marB="45692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Должна поддерживаться возможность использования различных категорий документов (Объект, Дисциплина и т.д.)</a:t>
                      </a:r>
                    </a:p>
                  </a:txBody>
                  <a:tcPr marL="91444" marR="91444" marT="45692" marB="456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65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2" marB="45692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Для категорий документов должна поддерживаться двухуровневая вложенность</a:t>
                      </a:r>
                    </a:p>
                  </a:txBody>
                  <a:tcPr marL="91444" marR="91444" marT="45692" marB="456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455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44" marR="91444" marT="45692" marB="45692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92" marB="456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455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1444" marR="91444" marT="45692" marB="45692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колонку со статусом ревизии</a:t>
                      </a:r>
                    </a:p>
                  </a:txBody>
                  <a:tcPr marL="91444" marR="91444" marT="45692" marB="456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198720"/>
              </p:ext>
            </p:extLst>
          </p:nvPr>
        </p:nvGraphicFramePr>
        <p:xfrm>
          <a:off x="1252537" y="5160078"/>
          <a:ext cx="8650287" cy="2902390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КИС СУПТД (ГРД) </a:t>
                      </a:r>
                      <a:r>
                        <a:rPr kumimoji="0" lang="ru-RU" altLang="ru-RU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(Интеграция через КСШ)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Показатели по документам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КИС СУПТД (ГРД) </a:t>
                      </a:r>
                      <a:r>
                        <a:rPr kumimoji="0" lang="ru-RU" altLang="ru-RU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(Интеграция через КСШ)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Показатели по документам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Рабочее проектирование – Детализация прогресса по дисциплинам (3/5)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A183F0D7-70FC-4453-A9A8-5E948200C583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2278063"/>
          <a:ext cx="8650286" cy="1671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3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760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2278063"/>
            <a:ext cx="14197013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63854CA3-29A8-49C3-ABA3-BB819E34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68478"/>
              </p:ext>
            </p:extLst>
          </p:nvPr>
        </p:nvGraphicFramePr>
        <p:xfrm>
          <a:off x="1252538" y="8766000"/>
          <a:ext cx="8650287" cy="304338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00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4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571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Включить данный раздел в проектную отчетность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в отчетную форму колонки с прогнозными и фактическими датами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57688"/>
              </p:ext>
            </p:extLst>
          </p:nvPr>
        </p:nvGraphicFramePr>
        <p:xfrm>
          <a:off x="1252538" y="4423943"/>
          <a:ext cx="8650287" cy="3462478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объектов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305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объектов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Рабочее проектирование – Отставание и мероприятия по его ликвидации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(4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5)</a:t>
            </a:r>
          </a:p>
        </p:txBody>
      </p:sp>
      <p:graphicFrame>
        <p:nvGraphicFramePr>
          <p:cNvPr id="10" name="Таблица 2">
            <a:extLst>
              <a:ext uri="{FF2B5EF4-FFF2-40B4-BE49-F238E27FC236}">
                <a16:creationId xmlns:a16="http://schemas.microsoft.com/office/drawing/2014/main" id="{A252EE1E-6090-4A65-8645-399B35F3E87C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663533-D026-4106-B344-0FF0F993B6AC}"/>
              </a:ext>
            </a:extLst>
          </p:cNvPr>
          <p:cNvGraphicFramePr>
            <a:graphicFrameLocks noGrp="1"/>
          </p:cNvGraphicFramePr>
          <p:nvPr/>
        </p:nvGraphicFramePr>
        <p:xfrm>
          <a:off x="10283825" y="3217863"/>
          <a:ext cx="12593639" cy="1951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8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4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8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7459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Дисциплина</a:t>
                      </a:r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Причины отставания</a:t>
                      </a:r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Мероприятия по ликвидации отставания</a:t>
                      </a:r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/>
                        <a:t>Прогнозная дата ликвидации отставания</a:t>
                      </a:r>
                    </a:p>
                  </a:txBody>
                  <a:tcPr marL="91446" marR="91446"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89">
                <a:tc>
                  <a:txBody>
                    <a:bodyPr/>
                    <a:lstStyle/>
                    <a:p>
                      <a:pPr algn="ctr"/>
                      <a:endParaRPr lang="ru-RU" sz="220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89">
                <a:tc>
                  <a:txBody>
                    <a:bodyPr/>
                    <a:lstStyle/>
                    <a:p>
                      <a:pPr algn="ctr"/>
                      <a:endParaRPr lang="ru-RU" sz="220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tc>
                  <a:txBody>
                    <a:bodyPr/>
                    <a:lstStyle/>
                    <a:p>
                      <a:pPr algn="ctr"/>
                      <a:endParaRPr lang="ru-RU" sz="2200" dirty="0"/>
                    </a:p>
                  </a:txBody>
                  <a:tcPr marL="91446" marR="91446" marT="45727" marB="457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89273BE6-734D-4AC8-AEBD-C2B036D93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78277"/>
              </p:ext>
            </p:extLst>
          </p:nvPr>
        </p:nvGraphicFramePr>
        <p:xfrm>
          <a:off x="1252538" y="8812693"/>
          <a:ext cx="8650286" cy="215658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886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5" marB="45675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7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5" marB="45675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По умолчанию список дисциплин должен заполняться исходя из дисциплин по которым зафиксировано отставания в разделе Проектирование – Ключевые показатели</a:t>
                      </a:r>
                    </a:p>
                  </a:txBody>
                  <a:tcPr marL="91444" marR="91444"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40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5" marB="45675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Предусмотреть возможность выбора других дисциплин и заполнения свободного текста</a:t>
                      </a:r>
                    </a:p>
                  </a:txBody>
                  <a:tcPr marL="91444" marR="91444" marT="45675" marB="456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Руководитель по проектированию / Начальник группы по проектированию/  Инженер проекта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613655"/>
              </p:ext>
            </p:extLst>
          </p:nvPr>
        </p:nvGraphicFramePr>
        <p:xfrm>
          <a:off x="1252538" y="5089369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6127" r="195" b="19366"/>
          <a:stretch>
            <a:fillRect/>
          </a:stretch>
        </p:blipFill>
        <p:spPr bwMode="auto">
          <a:xfrm>
            <a:off x="10664825" y="2017713"/>
            <a:ext cx="13496925" cy="674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Рабочее проектирование – Персонал подрядчика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(5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5)</a:t>
            </a:r>
          </a:p>
        </p:txBody>
      </p:sp>
      <p:graphicFrame>
        <p:nvGraphicFramePr>
          <p:cNvPr id="10" name="Таблица 2">
            <a:extLst>
              <a:ext uri="{FF2B5EF4-FFF2-40B4-BE49-F238E27FC236}">
                <a16:creationId xmlns:a16="http://schemas.microsoft.com/office/drawing/2014/main" id="{DB2E1605-10E3-4DE4-914E-44ECCFD95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97212"/>
              </p:ext>
            </p:extLst>
          </p:nvPr>
        </p:nvGraphicFramePr>
        <p:xfrm>
          <a:off x="1297892" y="2784537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9BFEF738-50B7-431B-891E-04F7244AA9E7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9505950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06689"/>
              </p:ext>
            </p:extLst>
          </p:nvPr>
        </p:nvGraphicFramePr>
        <p:xfrm>
          <a:off x="1297891" y="4580065"/>
          <a:ext cx="8650287" cy="441508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 Подрядчика</a:t>
                      </a:r>
                      <a:r>
                        <a:rPr kumimoji="0" lang="en-US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Отчет Заказчика: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Количественные показатели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 Подрядчика</a:t>
                      </a:r>
                      <a:r>
                        <a:rPr kumimoji="0" lang="en-US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Отчет Заказчика: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Количественные показатели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СМР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ПНР – Сводный 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6 слайдов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)</a:t>
            </a:r>
            <a:endParaRPr lang="ru-RU" altLang="ru-RU" sz="6000">
              <a:latin typeface="Arial Полужирный" panose="020B0704020202020204" pitchFamily="34" charset="0"/>
              <a:cs typeface="Arial Полужирный" panose="020B0704020202020204" pitchFamily="34" charset="0"/>
            </a:endParaRPr>
          </a:p>
        </p:txBody>
      </p:sp>
      <p:pic>
        <p:nvPicPr>
          <p:cNvPr id="33795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4" b="13914"/>
          <a:stretch>
            <a:fillRect/>
          </a:stretch>
        </p:blipFill>
        <p:spPr>
          <a:xfrm>
            <a:off x="503238" y="2382838"/>
            <a:ext cx="6499225" cy="3544887"/>
          </a:xfrm>
        </p:spPr>
      </p:pic>
      <p:pic>
        <p:nvPicPr>
          <p:cNvPr id="33796" name="Content Placeholder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9" b="58629"/>
          <a:stretch>
            <a:fillRect/>
          </a:stretch>
        </p:blipFill>
        <p:spPr bwMode="auto">
          <a:xfrm>
            <a:off x="361950" y="6542088"/>
            <a:ext cx="801528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Content Placeholder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2" b="46902"/>
          <a:stretch>
            <a:fillRect/>
          </a:stretch>
        </p:blipFill>
        <p:spPr bwMode="auto">
          <a:xfrm>
            <a:off x="361950" y="9428163"/>
            <a:ext cx="8853488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Content Placeholder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9" b="14218"/>
          <a:stretch>
            <a:fillRect/>
          </a:stretch>
        </p:blipFill>
        <p:spPr bwMode="auto">
          <a:xfrm>
            <a:off x="15244763" y="2149475"/>
            <a:ext cx="676910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Content Placeholder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 b="16045"/>
          <a:stretch>
            <a:fillRect/>
          </a:stretch>
        </p:blipFill>
        <p:spPr bwMode="auto">
          <a:xfrm>
            <a:off x="15244763" y="6542088"/>
            <a:ext cx="6769100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Content Placeholder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8" b="57002"/>
          <a:stretch>
            <a:fillRect/>
          </a:stretch>
        </p:blipFill>
        <p:spPr bwMode="auto">
          <a:xfrm>
            <a:off x="14481175" y="10690225"/>
            <a:ext cx="7358063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Лист изменений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30476"/>
              </p:ext>
            </p:extLst>
          </p:nvPr>
        </p:nvGraphicFramePr>
        <p:xfrm>
          <a:off x="1125612" y="1897200"/>
          <a:ext cx="21779356" cy="997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999">
                  <a:extLst>
                    <a:ext uri="{9D8B030D-6E8A-4147-A177-3AD203B41FA5}">
                      <a16:colId xmlns:a16="http://schemas.microsoft.com/office/drawing/2014/main" val="2782773826"/>
                    </a:ext>
                  </a:extLst>
                </a:gridCol>
                <a:gridCol w="4197600">
                  <a:extLst>
                    <a:ext uri="{9D8B030D-6E8A-4147-A177-3AD203B41FA5}">
                      <a16:colId xmlns:a16="http://schemas.microsoft.com/office/drawing/2014/main" val="468011605"/>
                    </a:ext>
                  </a:extLst>
                </a:gridCol>
                <a:gridCol w="4579200">
                  <a:extLst>
                    <a:ext uri="{9D8B030D-6E8A-4147-A177-3AD203B41FA5}">
                      <a16:colId xmlns:a16="http://schemas.microsoft.com/office/drawing/2014/main" val="2307073105"/>
                    </a:ext>
                  </a:extLst>
                </a:gridCol>
                <a:gridCol w="3462557">
                  <a:extLst>
                    <a:ext uri="{9D8B030D-6E8A-4147-A177-3AD203B41FA5}">
                      <a16:colId xmlns:a16="http://schemas.microsoft.com/office/drawing/2014/main" val="1231802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Раздел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Источник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Добавлен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Исключен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48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Ключевые вехи и краткое описание событий, задержек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890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Статус </a:t>
                      </a:r>
                      <a:r>
                        <a:rPr lang="ru-RU" sz="2000" dirty="0" err="1"/>
                        <a:t>контрактования</a:t>
                      </a:r>
                      <a:endParaRPr lang="ru-RU" sz="20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1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Общий прогресс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12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Проектирование – Прогресс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60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Проектирование – Детализация прогресса по объектам/дисциплинам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61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Проектирование – Ключевые показатели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66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Проектирование – Отставание и мероприятия по его ликвидации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15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Проектирование – Персонал подрядчика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51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Рабочее проектирование – Прогресс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67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Рабочее проектирование – Детализация прогресса по объектам/дисциплинам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4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Рабочее проектирование – Ключевые показатели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420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Рабочее проектирование – Отставание и мероприятия по его ликвидации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44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Рабочее проектирование – Персонал подрядчика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9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СМР/ПНР – Прогресс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944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СМР/ПНР – Ключевые показатели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82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СМР/ПНР – Прогресс работ по объектам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5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СМР/ПНР – Персонал подрядчиков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СМР/ПНР – Мобилизация технических средств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150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СМР/ПНР – Отставание и мероприятия по его ликвидации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75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Бурение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54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Освоение скважин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4398728"/>
                  </a:ext>
                </a:extLst>
              </a:tr>
            </a:tbl>
          </a:graphicData>
        </a:graphic>
      </p:graphicFrame>
      <p:pic>
        <p:nvPicPr>
          <p:cNvPr id="8" name="Picture 4" descr="плюс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249" y="4139536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плюс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249" y="6452496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8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749" y="9082233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711" y="2303537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711" y="2735584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867" y="3123561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867" y="3586936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плюс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367" y="4170376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плюс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367" y="6440973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867" y="10920564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867" y="11383939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867" y="5860378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867" y="8180495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711" y="4599041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711" y="6871839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232" y="7340788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711" y="5009280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плюс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888" y="9167733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711" y="8679813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544" y="9590955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544" y="10061700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232" y="10493884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4" y="12562985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089823" y="12551893"/>
            <a:ext cx="457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ysClr val="windowText" lastClr="000000"/>
                </a:solidFill>
              </a:rPr>
              <a:t>- Изменение источника</a:t>
            </a:r>
          </a:p>
        </p:txBody>
      </p:sp>
      <p:pic>
        <p:nvPicPr>
          <p:cNvPr id="43" name="Picture 4" descr="плюс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078" y="12642972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468447" y="12602939"/>
            <a:ext cx="457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ysClr val="windowText" lastClr="000000"/>
                </a:solidFill>
              </a:rPr>
              <a:t>- Новый раздел</a:t>
            </a:r>
          </a:p>
        </p:txBody>
      </p:sp>
      <p:pic>
        <p:nvPicPr>
          <p:cNvPr id="45" name="Picture 2" descr="крест, регулярный значо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759" y="1268444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6672759" y="12582781"/>
            <a:ext cx="457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ysClr val="windowText" lastClr="000000"/>
                </a:solidFill>
              </a:rPr>
              <a:t>- Исключение раздела</a:t>
            </a:r>
          </a:p>
        </p:txBody>
      </p:sp>
      <p:pic>
        <p:nvPicPr>
          <p:cNvPr id="47" name="Picture 12" descr="Заменить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40" y="12625692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163321" y="12608452"/>
            <a:ext cx="3616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solidFill>
                  <a:sysClr val="windowText" lastClr="000000"/>
                </a:solidFill>
              </a:rPr>
              <a:t>Уточнение источника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pPr marL="342900" indent="-342900">
              <a:buFontTx/>
              <a:buChar char="-"/>
            </a:pPr>
            <a:endParaRPr lang="ru-RU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37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СМР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ПНР – Прогресс (1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6)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C107792B-DC45-4E01-9D60-FE3C9181A4F0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4856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4" b="13914"/>
          <a:stretch>
            <a:fillRect/>
          </a:stretch>
        </p:blipFill>
        <p:spPr>
          <a:xfrm>
            <a:off x="10293350" y="1897063"/>
            <a:ext cx="13346113" cy="7278687"/>
          </a:xfrm>
        </p:spPr>
      </p:pic>
      <p:graphicFrame>
        <p:nvGraphicFramePr>
          <p:cNvPr id="10" name="Таблица 2">
            <a:extLst>
              <a:ext uri="{FF2B5EF4-FFF2-40B4-BE49-F238E27FC236}">
                <a16:creationId xmlns:a16="http://schemas.microsoft.com/office/drawing/2014/main" id="{AD1A2318-1CFF-43F5-85B7-CFE70E0DB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05325"/>
              </p:ext>
            </p:extLst>
          </p:nvPr>
        </p:nvGraphicFramePr>
        <p:xfrm>
          <a:off x="1262063" y="8875713"/>
          <a:ext cx="8650287" cy="26066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71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76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Рассмотреть возможность использования в качестве источника данных </a:t>
                      </a:r>
                      <a:r>
                        <a:rPr kumimoji="0" lang="en-US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Primavera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(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СКПиК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)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и 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67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порядковые номера строк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71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28284"/>
              </p:ext>
            </p:extLst>
          </p:nvPr>
        </p:nvGraphicFramePr>
        <p:xfrm>
          <a:off x="1252537" y="5195466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(При наличии данных)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Работы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СМР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ПНР – Ключевые показатели (2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6)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842EED32-EB3B-4A83-8F7F-EE96C54B0300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5891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13789" r="2647" b="58629"/>
          <a:stretch>
            <a:fillRect/>
          </a:stretch>
        </p:blipFill>
        <p:spPr>
          <a:xfrm>
            <a:off x="10121900" y="3162300"/>
            <a:ext cx="13752513" cy="3038475"/>
          </a:xfrm>
        </p:spPr>
      </p:pic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2F9E43D5-DADE-4DB1-9B48-353C4535EC3C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9505950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95446"/>
              </p:ext>
            </p:extLst>
          </p:nvPr>
        </p:nvGraphicFramePr>
        <p:xfrm>
          <a:off x="1252537" y="5195466"/>
          <a:ext cx="8650287" cy="2952039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Ключевые показатели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Ключевые показатели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СМР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ПНР – Прогресс работ по объектам (3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6)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9221AD4D-9360-417C-A92B-7A5E67D38CF9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249B3E1E-5ED3-493F-A9AF-E88141B4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327584"/>
              </p:ext>
            </p:extLst>
          </p:nvPr>
        </p:nvGraphicFramePr>
        <p:xfrm>
          <a:off x="1252538" y="9505950"/>
          <a:ext cx="8650287" cy="218292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Раздел заменен на прогресс работ по объектам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в отчетную форму колонки с прогнозными и фактическими датами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930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900" y="3217863"/>
            <a:ext cx="14098588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28284"/>
              </p:ext>
            </p:extLst>
          </p:nvPr>
        </p:nvGraphicFramePr>
        <p:xfrm>
          <a:off x="1252537" y="5195466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(При наличии данных)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Работы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СМР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ПНР – Персонал подрядчиков (4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6)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52593044-A7AF-493F-8307-A23B53B27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112261"/>
              </p:ext>
            </p:extLst>
          </p:nvPr>
        </p:nvGraphicFramePr>
        <p:xfrm>
          <a:off x="1297890" y="2668331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939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t="13039" r="2498" b="14218"/>
          <a:stretch>
            <a:fillRect/>
          </a:stretch>
        </p:blipFill>
        <p:spPr>
          <a:xfrm>
            <a:off x="11047413" y="1897063"/>
            <a:ext cx="12866687" cy="7451725"/>
          </a:xfrm>
        </p:spPr>
      </p:pic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B62A6465-2657-4990-8476-6E8DD1204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99669"/>
              </p:ext>
            </p:extLst>
          </p:nvPr>
        </p:nvGraphicFramePr>
        <p:xfrm>
          <a:off x="1297890" y="8743814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altLang="ru-RU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88615"/>
              </p:ext>
            </p:extLst>
          </p:nvPr>
        </p:nvGraphicFramePr>
        <p:xfrm>
          <a:off x="1297891" y="4580065"/>
          <a:ext cx="8650287" cy="368356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 Подрядчика</a:t>
                      </a:r>
                      <a:r>
                        <a:rPr kumimoji="0" lang="en-US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</a:t>
                      </a: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Количественные показатели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 Подрядчика: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Количественные показатели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СМР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ПНР – Мобилизация технических средств (5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6)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6FD91613-DFC9-4CDB-A85F-0B2010BC5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93533"/>
              </p:ext>
            </p:extLst>
          </p:nvPr>
        </p:nvGraphicFramePr>
        <p:xfrm>
          <a:off x="1252114" y="266065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896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 b="16045"/>
          <a:stretch>
            <a:fillRect/>
          </a:stretch>
        </p:blipFill>
        <p:spPr>
          <a:xfrm>
            <a:off x="11047413" y="2195513"/>
            <a:ext cx="12323762" cy="6570662"/>
          </a:xfrm>
        </p:spPr>
      </p:pic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F896EF4C-A6FB-4C12-B1BF-EED273FAB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70885"/>
              </p:ext>
            </p:extLst>
          </p:nvPr>
        </p:nvGraphicFramePr>
        <p:xfrm>
          <a:off x="1252113" y="8815464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62891"/>
              </p:ext>
            </p:extLst>
          </p:nvPr>
        </p:nvGraphicFramePr>
        <p:xfrm>
          <a:off x="1252113" y="4720250"/>
          <a:ext cx="8650287" cy="368356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 Подрядчика</a:t>
                      </a:r>
                      <a:r>
                        <a:rPr kumimoji="0" lang="en-US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</a:t>
                      </a: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Количественные показатели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 Подрядчика: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Количественные показатели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СМР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ПНР – Отставание и мероприятия по его ликвидации (6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6)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4DBAA98A-C527-4544-B460-B6D2E2E2D0AB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990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16068" b="57002"/>
          <a:stretch>
            <a:fillRect/>
          </a:stretch>
        </p:blipFill>
        <p:spPr>
          <a:xfrm>
            <a:off x="10139363" y="3109913"/>
            <a:ext cx="13633450" cy="2808287"/>
          </a:xfrm>
        </p:spPr>
      </p:pic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B162A2A5-5F7B-4755-89B0-D92AD2B4E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264956"/>
              </p:ext>
            </p:extLst>
          </p:nvPr>
        </p:nvGraphicFramePr>
        <p:xfrm>
          <a:off x="1252539" y="8722197"/>
          <a:ext cx="8649862" cy="273844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46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1" marB="45681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77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1" marB="45681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Для раздела СМР/ПНР добавить колонку объект</a:t>
                      </a:r>
                    </a:p>
                  </a:txBody>
                  <a:tcPr marL="91444" marR="91444" marT="45681" marB="45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758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1" marB="45681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Требуется предусмотреть автоматическое заполнение работ и объектов по которым зафиксированы отставания с возможностью ручного заполнения и корректировки</a:t>
                      </a:r>
                    </a:p>
                  </a:txBody>
                  <a:tcPr marL="91444" marR="91444" marT="45681" marB="45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95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1" marB="45681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Все остальные поля должны заполняться в формате ручного ввода в ОКРП</a:t>
                      </a:r>
                    </a:p>
                  </a:txBody>
                  <a:tcPr marL="91444" marR="91444" marT="45681" marB="45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Руководитель по управлению строительством/ Инженер по строительству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613655"/>
              </p:ext>
            </p:extLst>
          </p:nvPr>
        </p:nvGraphicFramePr>
        <p:xfrm>
          <a:off x="1252538" y="5089369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Бурение</a:t>
            </a:r>
          </a:p>
        </p:txBody>
      </p:sp>
      <p:graphicFrame>
        <p:nvGraphicFramePr>
          <p:cNvPr id="6" name="Таблица 2">
            <a:extLst>
              <a:ext uri="{FF2B5EF4-FFF2-40B4-BE49-F238E27FC236}">
                <a16:creationId xmlns:a16="http://schemas.microsoft.com/office/drawing/2014/main" id="{EDA7A5DA-6CFD-48EF-9743-FDED40844E07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1000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16090" r="-3" b="5746"/>
          <a:stretch>
            <a:fillRect/>
          </a:stretch>
        </p:blipFill>
        <p:spPr>
          <a:xfrm>
            <a:off x="12503150" y="752475"/>
            <a:ext cx="10683875" cy="6486525"/>
          </a:xfrm>
        </p:spPr>
      </p:pic>
      <p:pic>
        <p:nvPicPr>
          <p:cNvPr id="41001" name="Content Placeholder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14359" b="71938"/>
          <a:stretch>
            <a:fillRect/>
          </a:stretch>
        </p:blipFill>
        <p:spPr bwMode="auto">
          <a:xfrm>
            <a:off x="12503150" y="7608888"/>
            <a:ext cx="1099502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81ADE4C4-B011-4995-BA77-C500F86A8854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8766175"/>
          <a:ext cx="8650287" cy="330835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109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7" marB="45697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9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7" marB="45697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Данные для заполнения таблицы с причинами отставания должны заполняться из комментариев по задержкам</a:t>
                      </a:r>
                    </a:p>
                  </a:txBody>
                  <a:tcPr marL="91444" marR="91444"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9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7" marB="45697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Требуется уточнение о наличии данных по кол-ву скважин в КИС 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СКПиК</a:t>
                      </a:r>
                      <a:endParaRPr kumimoji="0" lang="ru-RU" altLang="ru-RU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94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7" marB="45697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Требуется проработка и фиксация методики формирования календарного графика со сквозным подходом кодирования работ, в 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т.ч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. раздела Бурение со своей декомпозицией работ</a:t>
                      </a:r>
                    </a:p>
                  </a:txBody>
                  <a:tcPr marL="91444" marR="91444"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109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44" marR="91444" marT="45697" marB="45697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–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Руководитель/ инженер по бурению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28284"/>
              </p:ext>
            </p:extLst>
          </p:nvPr>
        </p:nvGraphicFramePr>
        <p:xfrm>
          <a:off x="1252537" y="5195466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(При наличии данных)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Работы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Освоение скважин</a:t>
            </a:r>
          </a:p>
        </p:txBody>
      </p:sp>
      <p:graphicFrame>
        <p:nvGraphicFramePr>
          <p:cNvPr id="6" name="Таблица 2">
            <a:extLst>
              <a:ext uri="{FF2B5EF4-FFF2-40B4-BE49-F238E27FC236}">
                <a16:creationId xmlns:a16="http://schemas.microsoft.com/office/drawing/2014/main" id="{B06A4366-3C7B-4289-998F-E28BE2969A20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035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15260" r="2332" b="7704"/>
          <a:stretch>
            <a:fillRect/>
          </a:stretch>
        </p:blipFill>
        <p:spPr>
          <a:xfrm>
            <a:off x="11788775" y="1133475"/>
            <a:ext cx="11315700" cy="6908800"/>
          </a:xfrm>
        </p:spPr>
      </p:pic>
      <p:pic>
        <p:nvPicPr>
          <p:cNvPr id="42036" name="Content Placeholder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13655" b="77794"/>
          <a:stretch>
            <a:fillRect/>
          </a:stretch>
        </p:blipFill>
        <p:spPr bwMode="auto">
          <a:xfrm>
            <a:off x="11428413" y="8364538"/>
            <a:ext cx="11993562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0C548FBC-DB78-4BD4-B585-E8419BA9D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88468"/>
              </p:ext>
            </p:extLst>
          </p:nvPr>
        </p:nvGraphicFramePr>
        <p:xfrm>
          <a:off x="1252538" y="8766000"/>
          <a:ext cx="8650287" cy="330678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642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50" marB="4565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89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50" marB="4565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Данные для заполнения таблицы с причинами отставания должны заполняться из комментариев по задержкам</a:t>
                      </a:r>
                    </a:p>
                  </a:txBody>
                  <a:tcPr marL="91444" marR="91444" marT="45650" marB="456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89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50" marB="4565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Требуется уточнение о наличии данных по кол-ву скважин в КИС 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СКПиК</a:t>
                      </a:r>
                      <a:endParaRPr kumimoji="0" lang="ru-RU" altLang="ru-RU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50" marB="456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691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50" marB="4565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Требуется проработка и фиксация методики формирования календарного графика со сквозным подходом кодирования работ, в 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т.ч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. раздела Освоение скважин со своей декомпозицией работ</a:t>
                      </a:r>
                    </a:p>
                  </a:txBody>
                  <a:tcPr marL="91444" marR="91444" marT="45650" marB="456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642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44" marR="91444" marT="45650" marB="4565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50" marB="456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Группа 11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–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Руководитель/ инженер по бурению или отдела КРС/ЦИТС, ответственные за освоение скважин</a:t>
              </a:r>
            </a:p>
          </p:txBody>
        </p:sp>
      </p:grpSp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28284"/>
              </p:ext>
            </p:extLst>
          </p:nvPr>
        </p:nvGraphicFramePr>
        <p:xfrm>
          <a:off x="1252537" y="5195466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(При наличии данных)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Работы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2634" r="333" b="13937"/>
          <a:stretch>
            <a:fillRect/>
          </a:stretch>
        </p:blipFill>
        <p:spPr>
          <a:xfrm>
            <a:off x="1125538" y="2339975"/>
            <a:ext cx="8248650" cy="4578350"/>
          </a:xfrm>
        </p:spPr>
      </p:pic>
      <p:sp>
        <p:nvSpPr>
          <p:cNvPr id="43011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компании – Сводный (4 слайда)</a:t>
            </a:r>
          </a:p>
        </p:txBody>
      </p:sp>
      <p:pic>
        <p:nvPicPr>
          <p:cNvPr id="4301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6" b="33372"/>
          <a:stretch>
            <a:fillRect/>
          </a:stretch>
        </p:blipFill>
        <p:spPr bwMode="auto">
          <a:xfrm>
            <a:off x="11428413" y="2339975"/>
            <a:ext cx="1183005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3"/>
          <a:stretch>
            <a:fillRect/>
          </a:stretch>
        </p:blipFill>
        <p:spPr bwMode="auto">
          <a:xfrm>
            <a:off x="1125538" y="8380413"/>
            <a:ext cx="1891030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2634" r="333" b="13937"/>
          <a:stretch>
            <a:fillRect/>
          </a:stretch>
        </p:blipFill>
        <p:spPr>
          <a:xfrm>
            <a:off x="9902400" y="2589822"/>
            <a:ext cx="13660438" cy="7583487"/>
          </a:xfrm>
        </p:spPr>
      </p:pic>
      <p:sp>
        <p:nvSpPr>
          <p:cNvPr id="44035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компании – Прогресс (1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4)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1CEF59FF-4E25-4F46-8718-B2E96258287B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AD1A2318-1CFF-43F5-85B7-CFE70E0DB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05325"/>
              </p:ext>
            </p:extLst>
          </p:nvPr>
        </p:nvGraphicFramePr>
        <p:xfrm>
          <a:off x="1262063" y="8875713"/>
          <a:ext cx="8650287" cy="26066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71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76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Рассмотреть возможность использования в качестве источника данных </a:t>
                      </a:r>
                      <a:r>
                        <a:rPr kumimoji="0" lang="en-US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Primavera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(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СКПиК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)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и 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67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порядковые номера строк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71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Группа 9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428284"/>
              </p:ext>
            </p:extLst>
          </p:nvPr>
        </p:nvGraphicFramePr>
        <p:xfrm>
          <a:off x="1252537" y="5195466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(При наличии данных)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Работы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Лист изменений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435278"/>
              </p:ext>
            </p:extLst>
          </p:nvPr>
        </p:nvGraphicFramePr>
        <p:xfrm>
          <a:off x="1125612" y="1897200"/>
          <a:ext cx="21779356" cy="1000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9988">
                  <a:extLst>
                    <a:ext uri="{9D8B030D-6E8A-4147-A177-3AD203B41FA5}">
                      <a16:colId xmlns:a16="http://schemas.microsoft.com/office/drawing/2014/main" val="2782773826"/>
                    </a:ext>
                  </a:extLst>
                </a:gridCol>
                <a:gridCol w="4197600">
                  <a:extLst>
                    <a:ext uri="{9D8B030D-6E8A-4147-A177-3AD203B41FA5}">
                      <a16:colId xmlns:a16="http://schemas.microsoft.com/office/drawing/2014/main" val="468011605"/>
                    </a:ext>
                  </a:extLst>
                </a:gridCol>
                <a:gridCol w="4579200">
                  <a:extLst>
                    <a:ext uri="{9D8B030D-6E8A-4147-A177-3AD203B41FA5}">
                      <a16:colId xmlns:a16="http://schemas.microsoft.com/office/drawing/2014/main" val="2307073105"/>
                    </a:ext>
                  </a:extLst>
                </a:gridCol>
                <a:gridCol w="3462568">
                  <a:extLst>
                    <a:ext uri="{9D8B030D-6E8A-4147-A177-3AD203B41FA5}">
                      <a16:colId xmlns:a16="http://schemas.microsoft.com/office/drawing/2014/main" val="1231802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Раздел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Источник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Добавлен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Исключен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48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Поставки в объеме компании – Прогресс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890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Поставки в объеме компании – Прогресс по объектам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1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Поставки в объеме компании – статус размещения заказов и их доставки на стройплощадку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12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Поставки в объеме компании – Отставание и мероприятия по его ликвидации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60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Поставки в объеме подрядчика – Прогресс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61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Поставки в объеме подрядчика – Прогресс по объектам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66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Поставки в объеме подрядчика – статус размещения заказов и доставки на стройплощадку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15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Поставки в объеме подрядчика –отставание и мероприятия по его ликвидации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51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Управление рисками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67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Управление возможностями повышения эффективности проекта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4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Получение разрешений и согласований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420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Управление качеством – ключевые показатели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44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Исполнение бюджета – краткий отчет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9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Текущий статус стоимости основных контрактов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944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Проектные / контрактные изменения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82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Реестр счетов – для плана платежей и запроса денежных средств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5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Пример отчета по проблемным контрактным финансовым вопросам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ОТ, ПБ, ООС и Б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150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Статус исполнения поручений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75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Вопросы требующие решения руководства Компании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1548395"/>
                  </a:ext>
                </a:extLst>
              </a:tr>
            </a:tbl>
          </a:graphicData>
        </a:graphic>
      </p:graphicFrame>
      <p:pic>
        <p:nvPicPr>
          <p:cNvPr id="4" name="Picture 2" descr="крест, регулярный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92" y="101774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крест, регулярный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92" y="967138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крест, регулярный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92" y="873995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плюс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28" y="4840637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плюс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800" y="2774273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плюс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518" y="2747229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плюс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518" y="4872350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966" y="2229854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Заменить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65" y="6439677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Заменить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493" y="7350153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Заменить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493" y="8269569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Заменить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447" y="6426478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Заменить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447" y="8269569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обновление, менеджер значо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4" y="12562985"/>
            <a:ext cx="552600" cy="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089823" y="12551893"/>
            <a:ext cx="457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ysClr val="windowText" lastClr="000000"/>
                </a:solidFill>
              </a:rPr>
              <a:t>- Изменение источника</a:t>
            </a:r>
          </a:p>
        </p:txBody>
      </p:sp>
      <p:pic>
        <p:nvPicPr>
          <p:cNvPr id="38" name="Picture 4" descr="плюс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078" y="12642972"/>
            <a:ext cx="381600" cy="3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3468447" y="12602939"/>
            <a:ext cx="457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ysClr val="windowText" lastClr="000000"/>
                </a:solidFill>
              </a:rPr>
              <a:t>- Новый раздел</a:t>
            </a:r>
          </a:p>
        </p:txBody>
      </p:sp>
      <p:pic>
        <p:nvPicPr>
          <p:cNvPr id="40" name="Picture 2" descr="крест, регулярный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759" y="1268444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6672759" y="12582781"/>
            <a:ext cx="457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ysClr val="windowText" lastClr="000000"/>
                </a:solidFill>
              </a:rPr>
              <a:t>- Исключение раздела</a:t>
            </a:r>
          </a:p>
        </p:txBody>
      </p:sp>
      <p:pic>
        <p:nvPicPr>
          <p:cNvPr id="42" name="Picture 12" descr="Заменить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40" y="12625692"/>
            <a:ext cx="438912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9163321" y="12608452"/>
            <a:ext cx="3616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solidFill>
                  <a:sysClr val="windowText" lastClr="000000"/>
                </a:solidFill>
              </a:rPr>
              <a:t>Уточнение источника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pPr marL="342900" indent="-342900">
              <a:buFontTx/>
              <a:buChar char="-"/>
            </a:pPr>
            <a:endParaRPr lang="ru-RU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68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компании – Прогресс по объектам (2/4)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F15C0DF2-0EAE-4CD1-A674-681315E579AF}"/>
              </a:ext>
            </a:extLst>
          </p:cNvPr>
          <p:cNvGraphicFramePr>
            <a:graphicFrameLocks noGrp="1"/>
          </p:cNvGraphicFramePr>
          <p:nvPr/>
        </p:nvGraphicFramePr>
        <p:xfrm>
          <a:off x="1506538" y="2481263"/>
          <a:ext cx="8650286" cy="1671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3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4D311FDC-1A66-445F-8A58-785CB1575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58471"/>
              </p:ext>
            </p:extLst>
          </p:nvPr>
        </p:nvGraphicFramePr>
        <p:xfrm>
          <a:off x="1506538" y="8824913"/>
          <a:ext cx="8650287" cy="212907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Включить данный раздел в проектную отчетность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в отчетную форму колонки с прогнозными и фактическими датами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119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713" y="2443163"/>
            <a:ext cx="1396682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Группа 9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9793"/>
              </p:ext>
            </p:extLst>
          </p:nvPr>
        </p:nvGraphicFramePr>
        <p:xfrm>
          <a:off x="1521470" y="4389438"/>
          <a:ext cx="8650287" cy="3462478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объектов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305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объектов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6" b="33372"/>
          <a:stretch>
            <a:fillRect/>
          </a:stretch>
        </p:blipFill>
        <p:spPr bwMode="auto">
          <a:xfrm>
            <a:off x="10236200" y="3162300"/>
            <a:ext cx="13471525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компании – статус размещения заказов и их доставки на стройплощадку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(3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4)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01816D82-E0FD-428E-8C0B-4399C3E910AC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7A27BC33-FFC5-4D2B-8589-54138AC4B5CD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9505950"/>
          <a:ext cx="8650287" cy="288448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7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4" marB="45694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94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4" marB="4569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Переименовать Доставку на стройплощадку в Доставка</a:t>
                      </a:r>
                    </a:p>
                  </a:txBody>
                  <a:tcPr marL="91444" marR="91444"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251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4" marB="4569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Рассмотреть возможность выбора статуса (статус доставки, размещение заказа и т.д.)</a:t>
                      </a:r>
                    </a:p>
                  </a:txBody>
                  <a:tcPr marL="91444" marR="91444"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7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94" marB="4569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38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44" marR="91444" marT="45694" marB="4569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Необходимо уточнить наличие справочника материалов и оборудования (Перечень закупок) в ИСУ НГДО </a:t>
                      </a:r>
                    </a:p>
                  </a:txBody>
                  <a:tcPr marL="91444" marR="91444"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Группа 9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Инженер по комплектации оборудования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64832"/>
              </p:ext>
            </p:extLst>
          </p:nvPr>
        </p:nvGraphicFramePr>
        <p:xfrm>
          <a:off x="1252538" y="5145284"/>
          <a:ext cx="8650287" cy="404932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Отчеты ответственного подразделения: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Оборудование и материалы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305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Отчеты ответственного подразделения: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Оборудование и материалы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3"/>
          <a:stretch>
            <a:fillRect/>
          </a:stretch>
        </p:blipFill>
        <p:spPr bwMode="auto">
          <a:xfrm>
            <a:off x="10210800" y="3005138"/>
            <a:ext cx="13906500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компании – Отставание и мероприятия по его ликвидации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(4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4)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DC0E286A-F0D7-4976-80D8-F21F9F7173EE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C7A09A03-36B1-426A-A95F-637B0CAF8F25}"/>
              </a:ext>
            </a:extLst>
          </p:cNvPr>
          <p:cNvGraphicFramePr>
            <a:graphicFrameLocks noGrp="1"/>
          </p:cNvGraphicFramePr>
          <p:nvPr/>
        </p:nvGraphicFramePr>
        <p:xfrm>
          <a:off x="1270000" y="10085388"/>
          <a:ext cx="8650288" cy="215741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16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702" marB="4570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068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702" marB="45702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Требуется предусмотреть автоматическое заполнение работ по которым зафиксированы отставания с возможностью ручного заполнения и корректировки</a:t>
                      </a:r>
                    </a:p>
                  </a:txBody>
                  <a:tcPr marL="91444" marR="91444" marT="45702" marB="457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8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Обычный"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702" marB="45702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Все остальные поля должны заполняться в формате ручного ввода в ОКРП</a:t>
                      </a:r>
                    </a:p>
                  </a:txBody>
                  <a:tcPr marL="91444" marR="91444" marT="45702" marB="457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Инженер по комплектации оборудования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613655"/>
              </p:ext>
            </p:extLst>
          </p:nvPr>
        </p:nvGraphicFramePr>
        <p:xfrm>
          <a:off x="1252538" y="5089369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 b="15125"/>
          <a:stretch>
            <a:fillRect/>
          </a:stretch>
        </p:blipFill>
        <p:spPr>
          <a:xfrm>
            <a:off x="744538" y="2141538"/>
            <a:ext cx="9150350" cy="4960937"/>
          </a:xfrm>
        </p:spPr>
      </p:pic>
      <p:sp>
        <p:nvSpPr>
          <p:cNvPr id="48131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подрядчика – Сводный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(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4 слайда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)</a:t>
            </a:r>
            <a:endParaRPr lang="ru-RU" altLang="ru-RU" sz="6000">
              <a:latin typeface="Arial Полужирный" panose="020B0704020202020204" pitchFamily="34" charset="0"/>
              <a:cs typeface="Arial Полужирный" panose="020B0704020202020204" pitchFamily="34" charset="0"/>
            </a:endParaRPr>
          </a:p>
        </p:txBody>
      </p:sp>
      <p:pic>
        <p:nvPicPr>
          <p:cNvPr id="4813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29681"/>
          <a:stretch>
            <a:fillRect/>
          </a:stretch>
        </p:blipFill>
        <p:spPr bwMode="auto">
          <a:xfrm>
            <a:off x="11428413" y="2141538"/>
            <a:ext cx="11831637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08"/>
          <a:stretch>
            <a:fillRect/>
          </a:stretch>
        </p:blipFill>
        <p:spPr bwMode="auto">
          <a:xfrm>
            <a:off x="744538" y="8766175"/>
            <a:ext cx="17584737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 b="15125"/>
          <a:stretch>
            <a:fillRect/>
          </a:stretch>
        </p:blipFill>
        <p:spPr>
          <a:xfrm>
            <a:off x="10287000" y="1897063"/>
            <a:ext cx="13762038" cy="7459662"/>
          </a:xfrm>
        </p:spPr>
      </p:pic>
      <p:sp>
        <p:nvSpPr>
          <p:cNvPr id="49155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подрядчика – Прогресс (1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4)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BE0AAA46-F484-4022-A5F2-3CFA6ACF4E9E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AE44B1B2-6A37-41FC-AFCE-F1DF59B6E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115961"/>
              </p:ext>
            </p:extLst>
          </p:nvPr>
        </p:nvGraphicFramePr>
        <p:xfrm>
          <a:off x="1262063" y="8875713"/>
          <a:ext cx="8650287" cy="135007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25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8" marB="45688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25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8" marB="45688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8" marB="456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2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1444" marR="91444" marT="45688" marB="45688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8" marB="456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Группа 9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67704"/>
              </p:ext>
            </p:extLst>
          </p:nvPr>
        </p:nvGraphicFramePr>
        <p:xfrm>
          <a:off x="1251170" y="5123587"/>
          <a:ext cx="8650287" cy="3462478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объектов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305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объектов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подрядчика – Прогресс по объектам (2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4)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381BDB33-6936-4F4C-8E1A-25E786B31376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F70F426F-15DE-47B5-A119-83CFE260B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697925"/>
              </p:ext>
            </p:extLst>
          </p:nvPr>
        </p:nvGraphicFramePr>
        <p:xfrm>
          <a:off x="1252538" y="9505950"/>
          <a:ext cx="8650287" cy="218292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Включить данный раздел в проектную отчетность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в отчетную форму колонки с прогнозными и фактическими датами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0239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3124200"/>
            <a:ext cx="1396682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453979"/>
              </p:ext>
            </p:extLst>
          </p:nvPr>
        </p:nvGraphicFramePr>
        <p:xfrm>
          <a:off x="1252538" y="5331600"/>
          <a:ext cx="8650287" cy="3462478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объектов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305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объектов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29681"/>
          <a:stretch>
            <a:fillRect/>
          </a:stretch>
        </p:blipFill>
        <p:spPr bwMode="auto">
          <a:xfrm>
            <a:off x="10188575" y="3162300"/>
            <a:ext cx="13452475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подрядчика – статус размещения заказов и доставки на стройплощадку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2/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4)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95DFD9F8-F24E-4267-8D56-4857E3F6505A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4AA55E3F-4F65-4AFE-9F5E-E0D5885FC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5068"/>
              </p:ext>
            </p:extLst>
          </p:nvPr>
        </p:nvGraphicFramePr>
        <p:xfrm>
          <a:off x="1252538" y="9505949"/>
          <a:ext cx="8650287" cy="16002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649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51" marB="45651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Обычный"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51" marB="45651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51" marB="4565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01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1444" marR="91444" marT="45651" marB="45651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Необходимо уточнить наличие справочника материалов и оборудования (Перечень закупок) в ИСУ НГДО </a:t>
                      </a:r>
                    </a:p>
                  </a:txBody>
                  <a:tcPr marL="91444" marR="91444" marT="45651" marB="4565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Инженер по комплектации оборудования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93571"/>
              </p:ext>
            </p:extLst>
          </p:nvPr>
        </p:nvGraphicFramePr>
        <p:xfrm>
          <a:off x="1252538" y="5145284"/>
          <a:ext cx="8650287" cy="404932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Отчеты ответственного подразделения: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Оборудование и материалы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305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Отчеты ответственного подразделения: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Оборудование и материалы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08"/>
          <a:stretch>
            <a:fillRect/>
          </a:stretch>
        </p:blipFill>
        <p:spPr bwMode="auto">
          <a:xfrm>
            <a:off x="10053638" y="3162300"/>
            <a:ext cx="13866812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Поставки в объеме подрядчика –отставание и мероприятия по его ликвидации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(4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4)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76320C9A-19B7-4453-9035-3451A21A9EE4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DC75C7EB-EBFF-4F08-B9E2-7C3C937F9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068109"/>
              </p:ext>
            </p:extLst>
          </p:nvPr>
        </p:nvGraphicFramePr>
        <p:xfrm>
          <a:off x="1252536" y="8766000"/>
          <a:ext cx="8650288" cy="215741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16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702" marB="4570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068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702" marB="45702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Требуется предусмотреть автоматическое заполнение работ по которым зафиксированы отставания с возможностью ручного заполнения и корректировки</a:t>
                      </a:r>
                    </a:p>
                  </a:txBody>
                  <a:tcPr marL="91444" marR="91444" marT="45702" marB="457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8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Обычный"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702" marB="45702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Все остальные поля должны заполняться в формате ручного ввода в ОКРП</a:t>
                      </a:r>
                    </a:p>
                  </a:txBody>
                  <a:tcPr marL="91444" marR="91444" marT="45702" marB="457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Инженер по комплектации оборудования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06431"/>
              </p:ext>
            </p:extLst>
          </p:nvPr>
        </p:nvGraphicFramePr>
        <p:xfrm>
          <a:off x="1252538" y="5089369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Отставание и мероприятия по его ликвидации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Управление рисками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FFBD40F5-736F-4D74-88F3-63854FBEAD31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C585A423-84C0-42D1-B882-21E05A11D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487340"/>
              </p:ext>
            </p:extLst>
          </p:nvPr>
        </p:nvGraphicFramePr>
        <p:xfrm>
          <a:off x="1252538" y="8702284"/>
          <a:ext cx="8603381" cy="182694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3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03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7" marB="45677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23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7" marB="45677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Провести унификацию раздела в соответствии с разделом отчета для ПАО</a:t>
                      </a:r>
                    </a:p>
                  </a:txBody>
                  <a:tcPr marL="91444" marR="91444" marT="45677" marB="456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37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1444" marR="91444" marT="45677" marB="45677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Требуется проработка и актуализация отчетной формы в части добавления дополнительной информации, статус рисков и др.</a:t>
                      </a:r>
                    </a:p>
                  </a:txBody>
                  <a:tcPr marL="91444" marR="91444" marT="45677" marB="456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6"/>
          <a:stretch>
            <a:fillRect/>
          </a:stretch>
        </p:blipFill>
        <p:spPr bwMode="auto">
          <a:xfrm>
            <a:off x="10284000" y="3162300"/>
            <a:ext cx="14119375" cy="139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6389600" y="9890973"/>
              <a:ext cx="6017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управлению рисками</a:t>
              </a:r>
            </a:p>
          </p:txBody>
        </p:sp>
      </p:grpSp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361322"/>
              </p:ext>
            </p:extLst>
          </p:nvPr>
        </p:nvGraphicFramePr>
        <p:xfrm>
          <a:off x="1252538" y="5089369"/>
          <a:ext cx="8650287" cy="2902389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Реестр рисков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Реестр рисков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Управление возможностями повышения эффективности проекта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F4EEA188-F3A2-45A0-AD0C-F8E0530E472F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432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13255" r="4593" b="67764"/>
          <a:stretch>
            <a:fillRect/>
          </a:stretch>
        </p:blipFill>
        <p:spPr>
          <a:xfrm>
            <a:off x="11242675" y="3162300"/>
            <a:ext cx="12420600" cy="1908175"/>
          </a:xfrm>
        </p:spPr>
      </p:pic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CA724A45-8276-45DB-B5E1-280F4AEC8637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9505950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управлению рисками</a:t>
              </a:r>
            </a:p>
          </p:txBody>
        </p:sp>
      </p:grp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342207"/>
              </p:ext>
            </p:extLst>
          </p:nvPr>
        </p:nvGraphicFramePr>
        <p:xfrm>
          <a:off x="1252537" y="5331600"/>
          <a:ext cx="8650287" cy="2902389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Реестр возможностей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Реестр возможностей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Ключевые вехи и краткое описание событий, задержек</a:t>
            </a:r>
          </a:p>
        </p:txBody>
      </p:sp>
      <p:graphicFrame>
        <p:nvGraphicFramePr>
          <p:cNvPr id="4" name="Таблица 2">
            <a:extLst>
              <a:ext uri="{FF2B5EF4-FFF2-40B4-BE49-F238E27FC236}">
                <a16:creationId xmlns:a16="http://schemas.microsoft.com/office/drawing/2014/main" id="{BEADE464-ED02-4699-8B23-A43FFD3B0087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548602"/>
              </p:ext>
            </p:extLst>
          </p:nvPr>
        </p:nvGraphicFramePr>
        <p:xfrm>
          <a:off x="1252536" y="5271817"/>
          <a:ext cx="8650287" cy="3291472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08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Primavera (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en-US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Вехи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Вехи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92" name="Content Placeholder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3728" b="42940"/>
          <a:stretch>
            <a:fillRect/>
          </a:stretch>
        </p:blipFill>
        <p:spPr bwMode="auto">
          <a:xfrm>
            <a:off x="10283825" y="3162300"/>
            <a:ext cx="13649325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E8FCF1EE-C7BB-4A0D-B06C-FF865D6E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81800"/>
              </p:ext>
            </p:extLst>
          </p:nvPr>
        </p:nvGraphicFramePr>
        <p:xfrm>
          <a:off x="1252537" y="9090843"/>
          <a:ext cx="8650287" cy="16002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676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54" marB="45654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848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54" marB="4565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Рассмотреть на РГ вопрос о разделении колонок фактической и прогнозной даты</a:t>
                      </a:r>
                    </a:p>
                  </a:txBody>
                  <a:tcPr marL="91444" marR="91444" marT="45654" marB="456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676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54" marB="4565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54" marB="456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5" b="69679"/>
          <a:stretch>
            <a:fillRect/>
          </a:stretch>
        </p:blipFill>
        <p:spPr bwMode="auto">
          <a:xfrm>
            <a:off x="10093112" y="2894526"/>
            <a:ext cx="14030750" cy="197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Группа 5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и комментарии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4" b="55164"/>
          <a:stretch>
            <a:fillRect/>
          </a:stretch>
        </p:blipFill>
        <p:spPr>
          <a:xfrm>
            <a:off x="10053638" y="3162300"/>
            <a:ext cx="13615987" cy="3122613"/>
          </a:xfrm>
        </p:spPr>
      </p:pic>
      <p:sp>
        <p:nvSpPr>
          <p:cNvPr id="55299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Получение разрешений и согласований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E2A1ED5B-EA15-474E-9747-F7C596B69B65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82CCFD02-5460-418A-B832-3B495AC82A77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9505950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разрешительной документации и согласованиям</a:t>
              </a:r>
            </a:p>
          </p:txBody>
        </p:sp>
      </p:grp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003279"/>
              </p:ext>
            </p:extLst>
          </p:nvPr>
        </p:nvGraphicFramePr>
        <p:xfrm>
          <a:off x="1252537" y="5331600"/>
          <a:ext cx="8650287" cy="2902389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Реестр мероприятий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Реестр мероприятий</a:t>
                      </a:r>
                      <a:endParaRPr kumimoji="0" lang="ru-RU" alt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4" b="36507"/>
          <a:stretch>
            <a:fillRect/>
          </a:stretch>
        </p:blipFill>
        <p:spPr>
          <a:xfrm>
            <a:off x="10071100" y="2755900"/>
            <a:ext cx="13644563" cy="4875213"/>
          </a:xfrm>
        </p:spPr>
      </p:pic>
      <p:sp>
        <p:nvSpPr>
          <p:cNvPr id="56323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Управление качеством – ключевые показатели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83EF8806-26D5-4481-BE5A-BC97E403A7C0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Таблица 2">
            <a:extLst>
              <a:ext uri="{FF2B5EF4-FFF2-40B4-BE49-F238E27FC236}">
                <a16:creationId xmlns:a16="http://schemas.microsoft.com/office/drawing/2014/main" id="{A3A45ABC-F13E-42BC-9CFF-827A68EE7E9A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9505950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6389600" y="9890973"/>
              <a:ext cx="6017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Инженер по контролю качества</a:t>
              </a:r>
            </a:p>
          </p:txBody>
        </p:sp>
      </p:grpSp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01209"/>
              </p:ext>
            </p:extLst>
          </p:nvPr>
        </p:nvGraphicFramePr>
        <p:xfrm>
          <a:off x="1237189" y="5336033"/>
          <a:ext cx="8650287" cy="2902389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Статусы предписаний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Статусы предписаний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Исполнение бюджета – краткий отчет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55E42CFE-0143-4448-9AA9-2B87BA5DCA58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EF327672-932C-49FA-9E44-5A7DE7C10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61972"/>
              </p:ext>
            </p:extLst>
          </p:nvPr>
        </p:nvGraphicFramePr>
        <p:xfrm>
          <a:off x="1252537" y="10125307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Унифицировать формат в соответствии с отчетностью ПАО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Рисунок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65"/>
          <a:stretch>
            <a:fillRect/>
          </a:stretch>
        </p:blipFill>
        <p:spPr bwMode="auto">
          <a:xfrm>
            <a:off x="10665600" y="3142454"/>
            <a:ext cx="12973863" cy="510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Группа 9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и комментарии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стоимости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24581"/>
              </p:ext>
            </p:extLst>
          </p:nvPr>
        </p:nvGraphicFramePr>
        <p:xfrm>
          <a:off x="1252538" y="5713200"/>
          <a:ext cx="8650287" cy="4022992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КИС УСП - для проектов в УСП, </a:t>
                      </a: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</a:t>
                      </a: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– проекты вне КИС УСП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Бюджет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КИС УСП - для проектов в УСП, </a:t>
                      </a: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</a:t>
                      </a: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– проекты вне КИС УСП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Бюджет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Проектные 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 контрактные изменения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01408B73-6A26-40D6-8F24-007080E4C14C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446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1" b="38182"/>
          <a:stretch>
            <a:fillRect/>
          </a:stretch>
        </p:blipFill>
        <p:spPr>
          <a:xfrm>
            <a:off x="10674350" y="3162300"/>
            <a:ext cx="12584113" cy="4189413"/>
          </a:xfrm>
        </p:spPr>
      </p:pic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0CF2172E-93A5-43B1-9608-6CD8D0F2D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088359"/>
              </p:ext>
            </p:extLst>
          </p:nvPr>
        </p:nvGraphicFramePr>
        <p:xfrm>
          <a:off x="1252538" y="9505950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52450" marR="0" lvl="1" indent="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6389600" y="9890973"/>
              <a:ext cx="6017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и комментарии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–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Руководитель/специалист по контрактам</a:t>
              </a:r>
            </a:p>
          </p:txBody>
        </p:sp>
      </p:grpSp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627765"/>
              </p:ext>
            </p:extLst>
          </p:nvPr>
        </p:nvGraphicFramePr>
        <p:xfrm>
          <a:off x="1237189" y="5336033"/>
          <a:ext cx="8650287" cy="2902389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Данные по контрактам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Данные по контрактам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" t="14136" b="35654"/>
          <a:stretch>
            <a:fillRect/>
          </a:stretch>
        </p:blipFill>
        <p:spPr>
          <a:xfrm>
            <a:off x="10260013" y="3041650"/>
            <a:ext cx="13423900" cy="5172075"/>
          </a:xfrm>
        </p:spPr>
      </p:pic>
      <p:sp>
        <p:nvSpPr>
          <p:cNvPr id="62467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ОТ, ПБ, ООС и Б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39982C3A-2DC8-4BEA-B999-72A7EF9E8A85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27C3AF41-9EE7-415E-BC64-1EFBCDA48DAD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9505950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визуализацию инцидентов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и комментарии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–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Инженер по ОТ,ПБ и ООС</a:t>
              </a:r>
            </a:p>
          </p:txBody>
        </p:sp>
      </p:grp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49065"/>
              </p:ext>
            </p:extLst>
          </p:nvPr>
        </p:nvGraphicFramePr>
        <p:xfrm>
          <a:off x="1237189" y="5336033"/>
          <a:ext cx="8650287" cy="2902389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Реестр инцидентов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Реестр инцидентов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13931" r="1646" b="71481"/>
          <a:stretch>
            <a:fillRect/>
          </a:stretch>
        </p:blipFill>
        <p:spPr>
          <a:xfrm>
            <a:off x="10180638" y="3162300"/>
            <a:ext cx="13949362" cy="1592263"/>
          </a:xfrm>
        </p:spPr>
      </p:pic>
      <p:sp>
        <p:nvSpPr>
          <p:cNvPr id="63491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Статус исполнения поручений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E221A9AA-E599-494B-816A-C8BACF7FB650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Таблица 2">
            <a:extLst>
              <a:ext uri="{FF2B5EF4-FFF2-40B4-BE49-F238E27FC236}">
                <a16:creationId xmlns:a16="http://schemas.microsoft.com/office/drawing/2014/main" id="{4B593B0F-038A-48B6-843F-5458DB64BE40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9505950"/>
          <a:ext cx="8650287" cy="205105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25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8" marB="45688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97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8" marB="45688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Требуется уточнение по использованию в качестве источника данных портал ИСУП</a:t>
                      </a:r>
                    </a:p>
                  </a:txBody>
                  <a:tcPr marL="91444" marR="91444" marT="45688" marB="456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25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8" marB="45688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8" marB="456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2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8" marB="45688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8" marB="456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249387"/>
              </p:ext>
            </p:extLst>
          </p:nvPr>
        </p:nvGraphicFramePr>
        <p:xfrm>
          <a:off x="1252538" y="5340278"/>
          <a:ext cx="8650287" cy="2902389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Реестр поручений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Реестр поручений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Вопросы требующие решения руководства Компании</a:t>
            </a: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EA649E40-DCDF-4B67-A294-040EC6ABAF65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-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+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</a:t>
                      </a:r>
                      <a:endParaRPr lang="ru-RU" sz="1800" dirty="0"/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456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9" b="66235"/>
          <a:stretch>
            <a:fillRect/>
          </a:stretch>
        </p:blipFill>
        <p:spPr>
          <a:xfrm>
            <a:off x="10453688" y="3041650"/>
            <a:ext cx="12414250" cy="1792288"/>
          </a:xfrm>
        </p:spPr>
      </p:pic>
      <p:graphicFrame>
        <p:nvGraphicFramePr>
          <p:cNvPr id="10" name="Таблица 2">
            <a:extLst>
              <a:ext uri="{FF2B5EF4-FFF2-40B4-BE49-F238E27FC236}">
                <a16:creationId xmlns:a16="http://schemas.microsoft.com/office/drawing/2014/main" id="{BCBBAAC4-A9AF-4BD4-A095-9BF39E6859FC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9505950"/>
          <a:ext cx="8650287" cy="193198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34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34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3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9" marB="456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641932"/>
              </p:ext>
            </p:extLst>
          </p:nvPr>
        </p:nvGraphicFramePr>
        <p:xfrm>
          <a:off x="1252538" y="5340278"/>
          <a:ext cx="8650287" cy="2902389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97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Реестр вопросов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endParaRPr kumimoji="0" lang="ru-RU" altLang="ru-RU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Обычный"/>
                        <a:cs typeface="Arial Обычный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altLang="ru-RU" sz="2400" kern="1200" dirty="0">
                          <a:solidFill>
                            <a:schemeClr val="tx1"/>
                          </a:solidFill>
                          <a:latin typeface="Arial Полужирный" panose="020B0704020202020204" pitchFamily="34" charset="0"/>
                          <a:ea typeface="Arial Обычный"/>
                          <a:cs typeface="Arial Полужирный" panose="020B0704020202020204" pitchFamily="34" charset="0"/>
                        </a:rPr>
                        <a:t>Реестр вопросов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Исключенные слайды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5D2093-EE9F-422E-B316-E9EE65A2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1270"/>
              </p:ext>
            </p:extLst>
          </p:nvPr>
        </p:nvGraphicFramePr>
        <p:xfrm>
          <a:off x="1125538" y="2925763"/>
          <a:ext cx="21751925" cy="360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31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6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338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L="91441" marR="91441" marT="45734" marB="45734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marL="91441" marR="91441" marT="45734" marB="45734"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L="91441" marR="91441"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145">
                <a:tc>
                  <a:txBody>
                    <a:bodyPr/>
                    <a:lstStyle/>
                    <a:p>
                      <a:r>
                        <a:rPr lang="ru-RU" sz="2400" dirty="0"/>
                        <a:t>№</a:t>
                      </a:r>
                    </a:p>
                  </a:txBody>
                  <a:tcPr marL="91441" marR="91441" marT="45734" marB="45734"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Раздел</a:t>
                      </a:r>
                    </a:p>
                  </a:txBody>
                  <a:tcPr marL="91441" marR="91441" marT="45734" marB="45734"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Комментарий</a:t>
                      </a:r>
                    </a:p>
                  </a:txBody>
                  <a:tcPr marL="91441" marR="91441" marT="45734" marB="4573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2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Краткий обзор проекта</a:t>
                      </a:r>
                    </a:p>
                  </a:txBody>
                  <a:tcPr marL="91441" marR="91441" marT="45734" marB="4573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41" marR="91441" marT="45734" marB="4573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620" marR="7620" marT="7622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Управление качеством</a:t>
                      </a:r>
                      <a:r>
                        <a:rPr lang="en-US" sz="1800" dirty="0"/>
                        <a:t>:</a:t>
                      </a:r>
                      <a:r>
                        <a:rPr lang="ru-RU" sz="1800" dirty="0"/>
                        <a:t> Проблемы и мероприятия по их устранению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41" marR="91441" marT="45734" marB="4573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2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Исполнение бюджета - Расширенный отчет по бюджету</a:t>
                      </a: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91441" marR="91441" marT="45734" marB="4573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7620" marR="7620" marT="7622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8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Текущий статус стоимости основных контрактов</a:t>
                      </a:r>
                      <a:endParaRPr lang="ru-RU" sz="1800" dirty="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91441" marR="91441" marT="45734" marB="4573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7620" marR="7620" marT="7622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8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Реестр счетов – для плана платежей и запроса денежных средств</a:t>
                      </a:r>
                      <a:endParaRPr lang="ru-RU" sz="1800" dirty="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91441" marR="91441" marT="45734" marB="4573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0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7620" marR="7620" marT="7622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800" dirty="0">
                          <a:latin typeface="Arial Полужирный" panose="020B0704020202020204" pitchFamily="34" charset="0"/>
                          <a:cs typeface="Arial Полужирный" panose="020B0704020202020204" pitchFamily="34" charset="0"/>
                        </a:rPr>
                        <a:t>Пример отчета по проблемным контрактным финансовым вопросам</a:t>
                      </a:r>
                      <a:endParaRPr lang="ru-RU" sz="1800" dirty="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91441" marR="91441" marT="45734" marB="4573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t="14571" r="4350" b="56290"/>
          <a:stretch>
            <a:fillRect/>
          </a:stretch>
        </p:blipFill>
        <p:spPr>
          <a:xfrm>
            <a:off x="10099675" y="2660650"/>
            <a:ext cx="14135100" cy="3570288"/>
          </a:xfrm>
        </p:spPr>
      </p:pic>
      <p:sp>
        <p:nvSpPr>
          <p:cNvPr id="1947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Статус </a:t>
            </a:r>
            <a:r>
              <a:rPr lang="ru-RU" altLang="ru-RU" sz="6000" dirty="0" err="1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контрактования</a:t>
            </a:r>
            <a:endParaRPr lang="ru-RU" altLang="ru-RU" sz="6000" dirty="0">
              <a:latin typeface="Arial Полужирный" panose="020B0704020202020204" pitchFamily="34" charset="0"/>
              <a:cs typeface="Arial Полужирный" panose="020B0704020202020204" pitchFamily="34" charset="0"/>
            </a:endParaRPr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FFE49FED-AC8E-4288-8707-21A90BA81DA4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266065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1486C16E-39B2-4271-B2E2-F01A94016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54643"/>
              </p:ext>
            </p:extLst>
          </p:nvPr>
        </p:nvGraphicFramePr>
        <p:xfrm>
          <a:off x="1252538" y="8384400"/>
          <a:ext cx="8650287" cy="463248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09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60" marB="4566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687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60" marB="4566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Требуется проработка и фиксация методики формирования названий и ведения WBS с контрактами и события подписания в формате вехи</a:t>
                      </a:r>
                    </a:p>
                  </a:txBody>
                  <a:tcPr marL="91444" marR="91444" marT="45660" marB="456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4419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60" marB="4566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Требуется проработка возможности использования в качестве источника данных КИС УСП, ИСУ Тендер для следующих данных:</a:t>
                      </a:r>
                    </a:p>
                    <a:p>
                      <a:pPr marL="342900" marR="0" lvl="0" indent="-34290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Бюджет</a:t>
                      </a:r>
                    </a:p>
                    <a:p>
                      <a:pPr marL="342900" marR="0" lvl="0" indent="-34290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Предложение победителя</a:t>
                      </a:r>
                    </a:p>
                    <a:p>
                      <a:pPr marL="342900" marR="0" lvl="0" indent="-34290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Текущий статус</a:t>
                      </a:r>
                    </a:p>
                    <a:p>
                      <a:pPr marL="342900" marR="0" lvl="0" indent="-34290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Победитель</a:t>
                      </a:r>
                    </a:p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В противном случае требуется возможность внесения данных в интерфейсе КИС ОКРП</a:t>
                      </a:r>
                    </a:p>
                  </a:txBody>
                  <a:tcPr marL="91444" marR="91444" marT="45660" marB="456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09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1444" marR="91444" marT="45660" marB="4566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60" marB="456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Группа 8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389600" y="9890973"/>
              <a:ext cx="6017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и комментарии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–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Руководитель/специалист по контрактам</a:t>
              </a:r>
            </a:p>
          </p:txBody>
        </p:sp>
      </p:grp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3773"/>
              </p:ext>
            </p:extLst>
          </p:nvPr>
        </p:nvGraphicFramePr>
        <p:xfrm>
          <a:off x="1252538" y="4594729"/>
          <a:ext cx="8650287" cy="329147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08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Excel</a:t>
                      </a: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Реестр тендеров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(При наличии данных)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Список тендеров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15874" r="2380" b="14377"/>
          <a:stretch>
            <a:fillRect/>
          </a:stretch>
        </p:blipFill>
        <p:spPr>
          <a:xfrm>
            <a:off x="10145713" y="1719263"/>
            <a:ext cx="13522325" cy="7427912"/>
          </a:xfrm>
        </p:spPr>
      </p:pic>
      <p:sp>
        <p:nvSpPr>
          <p:cNvPr id="20483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Общий прогресс</a:t>
            </a:r>
          </a:p>
        </p:txBody>
      </p:sp>
      <p:graphicFrame>
        <p:nvGraphicFramePr>
          <p:cNvPr id="6" name="Таблица 2">
            <a:extLst>
              <a:ext uri="{FF2B5EF4-FFF2-40B4-BE49-F238E27FC236}">
                <a16:creationId xmlns:a16="http://schemas.microsoft.com/office/drawing/2014/main" id="{8A3CBDED-DB8B-47ED-B75F-9BCF4DD31E2B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AD1A2318-1CFF-43F5-85B7-CFE70E0DB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20545"/>
              </p:ext>
            </p:extLst>
          </p:nvPr>
        </p:nvGraphicFramePr>
        <p:xfrm>
          <a:off x="1262063" y="8875713"/>
          <a:ext cx="8650287" cy="26066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71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76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Рассмотреть возможность использования в качестве источника данных </a:t>
                      </a:r>
                      <a:r>
                        <a:rPr kumimoji="0" lang="en-US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Primavera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(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СКПиК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)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и 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67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порядковые номера строк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71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Группа 11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и комментарии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0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547371"/>
              </p:ext>
            </p:extLst>
          </p:nvPr>
        </p:nvGraphicFramePr>
        <p:xfrm>
          <a:off x="1252537" y="5195466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(При наличии данных)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Работы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8" r="2231" b="17416"/>
          <a:stretch>
            <a:fillRect/>
          </a:stretch>
        </p:blipFill>
        <p:spPr>
          <a:xfrm>
            <a:off x="423863" y="2278063"/>
            <a:ext cx="11671300" cy="5305425"/>
          </a:xfrm>
        </p:spPr>
      </p:pic>
      <p:sp>
        <p:nvSpPr>
          <p:cNvPr id="21507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Проектирование – Сводный 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(</a:t>
            </a:r>
            <a:r>
              <a:rPr lang="ru-RU"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 слайда</a:t>
            </a:r>
            <a:r>
              <a:rPr altLang="ru-RU" sz="600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)</a:t>
            </a:r>
            <a:endParaRPr lang="ru-RU" altLang="ru-RU" sz="6000">
              <a:latin typeface="Arial Полужирный" panose="020B0704020202020204" pitchFamily="34" charset="0"/>
              <a:cs typeface="Arial Полужирный" panose="020B07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t="34773" r="3156" b="4375"/>
          <a:stretch>
            <a:fillRect/>
          </a:stretch>
        </p:blipFill>
        <p:spPr bwMode="auto">
          <a:xfrm>
            <a:off x="454025" y="9015413"/>
            <a:ext cx="9540875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46178" b="12503"/>
          <a:stretch>
            <a:fillRect/>
          </a:stretch>
        </p:blipFill>
        <p:spPr bwMode="auto">
          <a:xfrm>
            <a:off x="13398500" y="9015413"/>
            <a:ext cx="10363200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6127" r="195" b="19366"/>
          <a:stretch>
            <a:fillRect/>
          </a:stretch>
        </p:blipFill>
        <p:spPr bwMode="auto">
          <a:xfrm>
            <a:off x="13274675" y="2278063"/>
            <a:ext cx="10609263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" t="13548" r="2231" b="17416"/>
          <a:stretch>
            <a:fillRect/>
          </a:stretch>
        </p:blipFill>
        <p:spPr>
          <a:xfrm>
            <a:off x="10031413" y="2278063"/>
            <a:ext cx="14195425" cy="6597650"/>
          </a:xfrm>
        </p:spPr>
      </p:pic>
      <p:sp>
        <p:nvSpPr>
          <p:cNvPr id="22531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Проектирование – Прогресс (1</a:t>
            </a:r>
            <a:r>
              <a:rPr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/</a:t>
            </a:r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5)</a:t>
            </a:r>
          </a:p>
        </p:txBody>
      </p:sp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BA9A1938-8D7E-458B-90CF-E454CDFF4D1A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Таблица 2">
            <a:extLst>
              <a:ext uri="{FF2B5EF4-FFF2-40B4-BE49-F238E27FC236}">
                <a16:creationId xmlns:a16="http://schemas.microsoft.com/office/drawing/2014/main" id="{AD1A2318-1CFF-43F5-85B7-CFE70E0DB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05325"/>
              </p:ext>
            </p:extLst>
          </p:nvPr>
        </p:nvGraphicFramePr>
        <p:xfrm>
          <a:off x="1262063" y="8875713"/>
          <a:ext cx="8650287" cy="26066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71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766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Рассмотреть возможность использования в качестве источника данных </a:t>
                      </a:r>
                      <a:r>
                        <a:rPr kumimoji="0" lang="en-US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Primavera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(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СКПиК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)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и </a:t>
                      </a:r>
                      <a:r>
                        <a:rPr kumimoji="0" lang="ru-RU" altLang="ru-RU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67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порядковые номера строк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71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4" marB="4568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3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099652"/>
              </p:ext>
            </p:extLst>
          </p:nvPr>
        </p:nvGraphicFramePr>
        <p:xfrm>
          <a:off x="1252537" y="5195466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КИС </a:t>
                      </a:r>
                      <a:r>
                        <a:rPr kumimoji="0" lang="ru-RU" alt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СКПиК</a:t>
                      </a: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(При наличии данных)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Календарно-сетевой график:</a:t>
                      </a:r>
                    </a:p>
                    <a:p>
                      <a:pPr marL="895350" marR="0" lvl="1" indent="-342900" algn="l" defTabSz="19065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Работы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752475"/>
            <a:ext cx="22132925" cy="1908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6000" dirty="0">
                <a:latin typeface="Arial Полужирный" panose="020B0704020202020204" pitchFamily="34" charset="0"/>
                <a:cs typeface="Arial Полужирный" panose="020B0704020202020204" pitchFamily="34" charset="0"/>
              </a:rPr>
              <a:t>Проектирование – Детализация прогресса по объектам/дисциплинам (2/5)</a:t>
            </a:r>
          </a:p>
        </p:txBody>
      </p:sp>
      <p:graphicFrame>
        <p:nvGraphicFramePr>
          <p:cNvPr id="9" name="Таблица 2">
            <a:extLst>
              <a:ext uri="{FF2B5EF4-FFF2-40B4-BE49-F238E27FC236}">
                <a16:creationId xmlns:a16="http://schemas.microsoft.com/office/drawing/2014/main" id="{F8AA68A1-38D0-429D-82F0-B708679E38AC}"/>
              </a:ext>
            </a:extLst>
          </p:cNvPr>
          <p:cNvGraphicFramePr>
            <a:graphicFrameLocks noGrp="1"/>
          </p:cNvGraphicFramePr>
          <p:nvPr/>
        </p:nvGraphicFramePr>
        <p:xfrm>
          <a:off x="1252538" y="3162300"/>
          <a:ext cx="8650286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2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Группа отчетности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Фаза</a:t>
                      </a:r>
                    </a:p>
                  </a:txBody>
                  <a:tcPr marL="91444" marR="91444" marT="45684" marB="45684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tc hMerge="1"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8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Еженедельная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Ежемесячная отчетность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4</a:t>
                      </a:r>
                    </a:p>
                  </a:txBody>
                  <a:tcPr marL="91444" marR="91444" marT="45684" marB="45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5</a:t>
                      </a:r>
                    </a:p>
                  </a:txBody>
                  <a:tcPr marL="91444" marR="91444" marT="45684" marB="4568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+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-</a:t>
                      </a:r>
                    </a:p>
                  </a:txBody>
                  <a:tcPr marL="91444" marR="91444" marT="45684" marB="45684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63854CA3-29A8-49C3-ABA3-BB819E34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935745"/>
              </p:ext>
            </p:extLst>
          </p:nvPr>
        </p:nvGraphicFramePr>
        <p:xfrm>
          <a:off x="1252538" y="9147175"/>
          <a:ext cx="8650287" cy="304338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3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00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Комментарии Рабочей группы</a:t>
                      </a:r>
                      <a:endParaRPr kumimoji="0" lang="ru-RU" alt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4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Добавить порядковые номера строк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571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Включить данный раздел в проектную отчетность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ru-RU" alt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86" marB="45686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Добавить в отчетную форму колонки с прогнозными и фактическими датами</a:t>
                      </a:r>
                    </a:p>
                  </a:txBody>
                  <a:tcPr marL="91444" marR="91444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615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3041650"/>
            <a:ext cx="1391285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Группа 12"/>
          <p:cNvGrpSpPr/>
          <p:nvPr/>
        </p:nvGrpSpPr>
        <p:grpSpPr>
          <a:xfrm>
            <a:off x="16389600" y="9646842"/>
            <a:ext cx="7543550" cy="2283676"/>
            <a:chOff x="16389600" y="9646842"/>
            <a:chExt cx="7543550" cy="2283676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3550" y="9646842"/>
              <a:ext cx="2289600" cy="228367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6389600" y="9890973"/>
              <a:ext cx="6017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ysClr val="windowText" lastClr="000000"/>
                  </a:solidFill>
                </a:rPr>
                <a:t>Отв. за заполнение раздела </a:t>
              </a:r>
              <a:r>
                <a:rPr lang="en-US" sz="2400" dirty="0">
                  <a:solidFill>
                    <a:sysClr val="windowText" lastClr="000000"/>
                  </a:solidFill>
                </a:rPr>
                <a:t>- </a:t>
              </a:r>
              <a:r>
                <a:rPr lang="ru-RU" sz="2400" dirty="0">
                  <a:solidFill>
                    <a:sysClr val="windowText" lastClr="000000"/>
                  </a:solidFill>
                </a:rPr>
                <a:t>Специалист по контролю проекта/ Специалист по календарному планированию</a:t>
              </a:r>
            </a:p>
          </p:txBody>
        </p:sp>
      </p:grpSp>
      <p:graphicFrame>
        <p:nvGraphicFramePr>
          <p:cNvPr id="10" name="Таблица 2">
            <a:extLst>
              <a:ext uri="{FF2B5EF4-FFF2-40B4-BE49-F238E27FC236}">
                <a16:creationId xmlns:a16="http://schemas.microsoft.com/office/drawing/2014/main" id="{5915DB27-5DC1-4656-ADAF-7AAD4D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56046"/>
              </p:ext>
            </p:extLst>
          </p:nvPr>
        </p:nvGraphicFramePr>
        <p:xfrm>
          <a:off x="1252537" y="5195466"/>
          <a:ext cx="8650287" cy="3317801"/>
        </p:xfrm>
        <a:graphic>
          <a:graphicData uri="http://schemas.openxmlformats.org/drawingml/2006/table">
            <a:tbl>
              <a:tblPr/>
              <a:tblGrid>
                <a:gridCol w="1781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437">
                <a:tc gridSpan="3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Источники данных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8">
                <a:tc gridSpan="2"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Источник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Сущность</a:t>
                      </a:r>
                    </a:p>
                  </a:txBody>
                  <a:tcPr marL="91444" marR="91444" marT="45674" marB="4567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3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2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Текущий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67"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Целевой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Excel</a:t>
                      </a: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 шаблон системы измерения прогресса 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spcAft>
                          <a:spcPts val="600"/>
                        </a:spcAft>
                        <a:defRPr sz="4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1pPr>
                      <a:lvl2pPr marL="895350" indent="-342900" defTabSz="1906588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600" b="1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2pPr>
                      <a:lvl3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defRPr sz="30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3pPr>
                      <a:lvl4pPr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.AppleSystemUIFont"/>
                        <a:defRPr sz="2400">
                          <a:solidFill>
                            <a:schemeClr val="tx1"/>
                          </a:solidFill>
                          <a:latin typeface="Arial Обычный"/>
                          <a:ea typeface="Arial Обычный"/>
                          <a:cs typeface="Arial Обычный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5pPr>
                      <a:lvl6pPr marL="41132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6pPr>
                      <a:lvl7pPr marL="45704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7pPr>
                      <a:lvl8pPr marL="50276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8pPr>
                      <a:lvl9pPr marL="5484813" indent="-1827213" defTabSz="1827213" eaLnBrk="0" fontAlgn="base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2"/>
                        </a:buClr>
                        <a:buSzPct val="150000"/>
                        <a:buFont typeface="AppleSymbols"/>
                        <a:defRPr sz="4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 Обычный"/>
                          <a:cs typeface="Arial Обычный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Обычный"/>
                          <a:cs typeface="Arial Обычный"/>
                        </a:rPr>
                        <a:t>Список работ и прогресс</a:t>
                      </a:r>
                    </a:p>
                  </a:txBody>
                  <a:tcPr marL="91444" marR="91444" marT="45674" marB="45674" anchor="ctr" horzOverflow="overflow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u6ATX5JUW7c7BzDsLSi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u6ATX5JUW7c7BzDsLSi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u6ATX5JUW7c7BzDsLSi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u6ATX5JUW7c7BzDsLSig"/>
</p:tagLst>
</file>

<file path=ppt/theme/theme1.xml><?xml version="1.0" encoding="utf-8"?>
<a:theme xmlns:a="http://schemas.openxmlformats.org/drawingml/2006/main" name="Think Accelerate 2017">
  <a:themeElements>
    <a:clrScheme name="Custom 12">
      <a:dk1>
        <a:srgbClr val="000000"/>
      </a:dk1>
      <a:lt1>
        <a:srgbClr val="FFFFFF"/>
      </a:lt1>
      <a:dk2>
        <a:srgbClr val="D5C359"/>
      </a:dk2>
      <a:lt2>
        <a:srgbClr val="424242"/>
      </a:lt2>
      <a:accent1>
        <a:srgbClr val="F0643E"/>
      </a:accent1>
      <a:accent2>
        <a:srgbClr val="A7C6C2"/>
      </a:accent2>
      <a:accent3>
        <a:srgbClr val="31B9D2"/>
      </a:accent3>
      <a:accent4>
        <a:srgbClr val="128E9B"/>
      </a:accent4>
      <a:accent5>
        <a:srgbClr val="0F5A7F"/>
      </a:accent5>
      <a:accent6>
        <a:srgbClr val="F43160"/>
      </a:accent6>
      <a:hlink>
        <a:srgbClr val="0070C0"/>
      </a:hlink>
      <a:folHlink>
        <a:srgbClr val="0070C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ink Accelerate 2017" id="{6760399A-CA25-8240-B8CB-53F228B829EE}" vid="{32CFE426-C90F-FE42-AE8F-29B37932CDF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87494</TotalTime>
  <Words>3792</Words>
  <Application>Microsoft Office PowerPoint</Application>
  <PresentationFormat>Custom</PresentationFormat>
  <Paragraphs>1368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.AppleSystemUIFont</vt:lpstr>
      <vt:lpstr>AppleSymbols</vt:lpstr>
      <vt:lpstr>Arial</vt:lpstr>
      <vt:lpstr>Arial Обычный</vt:lpstr>
      <vt:lpstr>Arial Полужирный</vt:lpstr>
      <vt:lpstr>Avenir Средний</vt:lpstr>
      <vt:lpstr>Calibri</vt:lpstr>
      <vt:lpstr>Think Accelerate 2017</vt:lpstr>
      <vt:lpstr>Альбом отчетных форм еженедельной и ежемесячной отчетности по проекту «Разработка и внедрение корпоративного решения «Система отчетности и контроля реализации проекта»</vt:lpstr>
      <vt:lpstr>Лист изменений</vt:lpstr>
      <vt:lpstr>Лист изменений</vt:lpstr>
      <vt:lpstr>Ключевые вехи и краткое описание событий, задержек</vt:lpstr>
      <vt:lpstr>Статус контрактования</vt:lpstr>
      <vt:lpstr>Общий прогресс</vt:lpstr>
      <vt:lpstr>Проектирование – Сводный (5 слайда)</vt:lpstr>
      <vt:lpstr>Проектирование – Прогресс (1/5)</vt:lpstr>
      <vt:lpstr>Проектирование – Детализация прогресса по объектам/дисциплинам (2/5)</vt:lpstr>
      <vt:lpstr>Проектирование – Ключевые показатели (3/5)</vt:lpstr>
      <vt:lpstr>Проектирование – Отставание и мероприятия по его ликвидации (4/5)</vt:lpstr>
      <vt:lpstr>Проектирование – Персонал подрядчика (5/5)</vt:lpstr>
      <vt:lpstr>Рабочее проектирование – Сводный (5 слайда)</vt:lpstr>
      <vt:lpstr>Рабочее проектирование – Прогресс (1/5)</vt:lpstr>
      <vt:lpstr>Рабочее проектирование – Ключевые показатели (2/5)</vt:lpstr>
      <vt:lpstr>Рабочее проектирование – Детализация прогресса по дисциплинам (3/5)</vt:lpstr>
      <vt:lpstr>Рабочее проектирование – Отставание и мероприятия по его ликвидации (4/5)</vt:lpstr>
      <vt:lpstr>Рабочее проектирование – Персонал подрядчика (5/5)</vt:lpstr>
      <vt:lpstr>СМР/ПНР – Сводный (6 слайдов)</vt:lpstr>
      <vt:lpstr>СМР/ПНР – Прогресс (1/6)</vt:lpstr>
      <vt:lpstr>СМР/ПНР – Ключевые показатели (2/6)</vt:lpstr>
      <vt:lpstr>СМР/ПНР – Прогресс работ по объектам (3/6)</vt:lpstr>
      <vt:lpstr>СМР/ПНР – Персонал подрядчиков (4/6)</vt:lpstr>
      <vt:lpstr>СМР/ПНР – Мобилизация технических средств (5/6)</vt:lpstr>
      <vt:lpstr>СМР/ПНР – Отставание и мероприятия по его ликвидации (6/6)</vt:lpstr>
      <vt:lpstr>Бурение</vt:lpstr>
      <vt:lpstr>Освоение скважин</vt:lpstr>
      <vt:lpstr>Поставки в объеме компании – Сводный (4 слайда)</vt:lpstr>
      <vt:lpstr>Поставки в объеме компании – Прогресс (1/4)</vt:lpstr>
      <vt:lpstr>Поставки в объеме компании – Прогресс по объектам (2/4)</vt:lpstr>
      <vt:lpstr>Поставки в объеме компании – статус размещения заказов и их доставки на стройплощадку (3/4)</vt:lpstr>
      <vt:lpstr>Поставки в объеме компании – Отставание и мероприятия по его ликвидации (4/4)</vt:lpstr>
      <vt:lpstr>Поставки в объеме подрядчика – Сводный (4 слайда)</vt:lpstr>
      <vt:lpstr>Поставки в объеме подрядчика – Прогресс (1/4)</vt:lpstr>
      <vt:lpstr>Поставки в объеме подрядчика – Прогресс по объектам (2/4)</vt:lpstr>
      <vt:lpstr>Поставки в объеме подрядчика – статус размещения заказов и доставки на стройплощадку (2/4)</vt:lpstr>
      <vt:lpstr>Поставки в объеме подрядчика –отставание и мероприятия по его ликвидации (4/4)</vt:lpstr>
      <vt:lpstr>Управление рисками</vt:lpstr>
      <vt:lpstr>Управление возможностями повышения эффективности проекта</vt:lpstr>
      <vt:lpstr>Получение разрешений и согласований</vt:lpstr>
      <vt:lpstr>Управление качеством – ключевые показатели</vt:lpstr>
      <vt:lpstr>Исполнение бюджета – краткий отчет</vt:lpstr>
      <vt:lpstr>Проектные / контрактные изменения</vt:lpstr>
      <vt:lpstr>ОТ, ПБ, ООС и Б</vt:lpstr>
      <vt:lpstr>Статус исполнения поручений</vt:lpstr>
      <vt:lpstr>Вопросы требующие решения руководства Компании</vt:lpstr>
      <vt:lpstr>Исключенные слайды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Safiullin, Rustam</cp:lastModifiedBy>
  <cp:revision>1969</cp:revision>
  <dcterms:created xsi:type="dcterms:W3CDTF">2014-09-09T08:22:07Z</dcterms:created>
  <dcterms:modified xsi:type="dcterms:W3CDTF">2021-05-07T11:33:44Z</dcterms:modified>
  <cp:category>presentation technology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DOCS AutoSave">
    <vt:lpwstr/>
  </property>
</Properties>
</file>